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B15A7-7A86-4326-9667-8353AD88C579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186A1-7D36-480B-988E-3DA879E6B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62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8A530-4119-A163-A47E-114C71D48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629394-258E-28DD-7CED-DD1907686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37608-F79E-BA09-F26F-046724F6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F2DF-09CB-5BC2-2FB1-A61FD1F5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76FD0D-EF6C-C786-6C5C-25F48E66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1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4A14B-5A63-C318-124C-F932AA1F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B8429B-BBD1-EF7F-F361-318362479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A27C1-8D99-A557-2B14-12B549BC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BC488C-4C69-E0A7-D9BE-AB7E269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7FCE40-F34F-0E4B-370F-4DB9186A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4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87F4F5-2B4E-B7B4-0F1F-F4E85D12D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4530E4A-8ADF-AFC6-0E1C-C21C92F7F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AEA49-461B-C69D-974B-407E7EC1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9397C-DBF8-7A71-AF8D-BA3D2C68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53791-4CA1-C026-8161-790DBFF7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06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6EA45-4D59-794E-B190-2D74DC4D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80DB0E-797B-E360-DA80-6FBCEBB7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05E0C-6B7D-87B1-9C18-2BEBBCAAC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3F6A7D-95CD-2168-ED2B-D8A88597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16CB5-F671-D314-A0E8-1601E5D3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0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38683-9828-D0C5-0A13-716EC523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228A2C-5537-1D05-CE02-54A207F6E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086375-2692-5728-BE78-397EA7EC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9FFBAA-9A24-4711-CD8C-EDF21C3C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6A219E-57C3-4510-DA12-81E08E81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82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48C56-2B0D-EE02-55A0-24D169AB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65A4F0-A01B-E8F8-130A-012C324DE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36EB7B-C996-1638-6C21-36C62ECAC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CF948F-B6B1-79BF-B693-3B98534A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E5A194-F35E-7C56-2C2E-E6B0EB34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EE1C60-4CA2-1747-BDAE-EDCFBEF9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10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C9F958-167C-4548-3020-DD31002FA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EC6B47-E7EE-C8B5-9D0E-40E3E85E1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D3C25D-3577-DC90-F1A4-49735B90F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B5F92A-5F96-9F11-F0B7-6EB9328EE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BD091C-214E-8FAC-D95E-76676F5D2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6B89F3-B145-7CDB-6536-B01259AA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AEFAB1-5CF6-18F9-0CA9-676D405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68DF63-EB95-A92D-5DAC-631C3988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92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4EE30-5B39-BACA-E32E-A3218CC3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4F9E67-329E-5F59-175B-2CD0757E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022BFE0-F718-4C62-CF63-C4D7B423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3D1768-CC08-83DB-887E-176550D4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8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0E2355-CC50-66A6-4048-D7D69F57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8A0FA2-115A-B210-5D30-334BF797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ED2104-A1CE-D18D-D504-3713589B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9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CE302-DA4A-D61D-0B35-D407C493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38674-D7E7-AB7E-3321-5F9E1A3C8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238AB8-7C59-D6E8-F8FD-ABF7E1A4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06D084-D7CB-7F5A-AEE3-93D0FE29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0F77A1-9CFC-5DA5-9C65-1C4FA34F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0A6DC8-BD68-F1B2-C513-F873E89F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9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4DB0-3543-EF9C-F838-0C800D3D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D87C9A-0A11-83C7-10DC-80B64ACB8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DCED6D-C259-6148-3ACA-3B1E4A0C7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BA2C91-1B33-0B85-4BAF-3BE94ED4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958E81-6C46-66A2-565E-89077CD1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FCB65C-B1EF-65AA-057B-1FFDDA69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0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7A80BA0-8D26-E08D-029F-BA4896CC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000A78-E3F0-1960-7D14-5E668FDBD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601474-3917-EF3D-7B27-3F255C7D4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FF364-21C1-F228-1D91-9D3833965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5AEC4B-CC08-9E84-02BB-C13C14793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5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2C6673-1CDD-6DFA-E20C-76D4AE7AE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Fevereiro /2025</a:t>
            </a:r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id="{BC01E691-0090-AA57-8277-550D8C9787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1880488"/>
              </p:ext>
            </p:extLst>
          </p:nvPr>
        </p:nvGraphicFramePr>
        <p:xfrm>
          <a:off x="876300" y="1112556"/>
          <a:ext cx="10822364" cy="398153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18108">
                  <a:extLst>
                    <a:ext uri="{9D8B030D-6E8A-4147-A177-3AD203B41FA5}">
                      <a16:colId xmlns:a16="http://schemas.microsoft.com/office/drawing/2014/main" val="2073547207"/>
                    </a:ext>
                  </a:extLst>
                </a:gridCol>
                <a:gridCol w="1885361">
                  <a:extLst>
                    <a:ext uri="{9D8B030D-6E8A-4147-A177-3AD203B41FA5}">
                      <a16:colId xmlns:a16="http://schemas.microsoft.com/office/drawing/2014/main" val="1204482721"/>
                    </a:ext>
                  </a:extLst>
                </a:gridCol>
                <a:gridCol w="1762812">
                  <a:extLst>
                    <a:ext uri="{9D8B030D-6E8A-4147-A177-3AD203B41FA5}">
                      <a16:colId xmlns:a16="http://schemas.microsoft.com/office/drawing/2014/main" val="4051434381"/>
                    </a:ext>
                  </a:extLst>
                </a:gridCol>
                <a:gridCol w="1844119">
                  <a:extLst>
                    <a:ext uri="{9D8B030D-6E8A-4147-A177-3AD203B41FA5}">
                      <a16:colId xmlns:a16="http://schemas.microsoft.com/office/drawing/2014/main" val="83874386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67532270"/>
                    </a:ext>
                  </a:extLst>
                </a:gridCol>
                <a:gridCol w="2059364">
                  <a:extLst>
                    <a:ext uri="{9D8B030D-6E8A-4147-A177-3AD203B41FA5}">
                      <a16:colId xmlns:a16="http://schemas.microsoft.com/office/drawing/2014/main" val="4030239619"/>
                    </a:ext>
                  </a:extLst>
                </a:gridCol>
              </a:tblGrid>
              <a:tr h="375032">
                <a:tc>
                  <a:txBody>
                    <a:bodyPr/>
                    <a:lstStyle/>
                    <a:p>
                      <a:r>
                        <a:rPr lang="pt-BR" dirty="0"/>
                        <a:t>1º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Segunda-feira(03)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Terça- feira(04)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Quarta- feira(05)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Quinta-feira(06)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Sexta-feira(07)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00318"/>
                  </a:ext>
                </a:extLst>
              </a:tr>
              <a:tr h="1849501"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endParaRPr lang="pt-BR" dirty="0"/>
                    </a:p>
                    <a:p>
                      <a:r>
                        <a:rPr lang="pt-BR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endParaRPr lang="pt-BR" dirty="0"/>
                    </a:p>
                    <a:p>
                      <a:r>
                        <a:rPr lang="pt-BR" dirty="0"/>
                        <a:t>------------------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Frango ao molho</a:t>
                      </a:r>
                    </a:p>
                    <a:p>
                      <a:r>
                        <a:rPr lang="pt-BR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 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Carne de Panela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  <a:p>
                      <a:r>
                        <a:rPr lang="pt-BR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 </a:t>
                      </a:r>
                    </a:p>
                    <a:p>
                      <a:r>
                        <a:rPr lang="pt-BR" dirty="0"/>
                        <a:t>Canjiquinha </a:t>
                      </a:r>
                    </a:p>
                    <a:p>
                      <a:r>
                        <a:rPr lang="pt-BR" dirty="0"/>
                        <a:t>Carne suína cozida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Frango ao molho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  <a:p>
                      <a:r>
                        <a:rPr lang="pt-BR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85536"/>
                  </a:ext>
                </a:extLst>
              </a:tr>
              <a:tr h="1757000"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endParaRPr lang="pt-BR" dirty="0"/>
                    </a:p>
                    <a:p>
                      <a:r>
                        <a:rPr lang="pt-BR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endParaRPr lang="pt-BR" dirty="0"/>
                    </a:p>
                    <a:p>
                      <a:r>
                        <a:rPr lang="pt-BR" dirty="0"/>
                        <a:t>--------------------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Frango ao molho</a:t>
                      </a:r>
                    </a:p>
                    <a:p>
                      <a:r>
                        <a:rPr lang="pt-BR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Suco Polpa de Frutas</a:t>
                      </a:r>
                    </a:p>
                    <a:p>
                      <a:r>
                        <a:rPr lang="pt-BR" dirty="0"/>
                        <a:t>Pão com manteiga</a:t>
                      </a:r>
                    </a:p>
                    <a:p>
                      <a:r>
                        <a:rPr lang="pt-BR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 </a:t>
                      </a:r>
                    </a:p>
                    <a:p>
                      <a:r>
                        <a:rPr lang="pt-BR" dirty="0"/>
                        <a:t>Canjiquinha </a:t>
                      </a:r>
                    </a:p>
                    <a:p>
                      <a:r>
                        <a:rPr lang="pt-BR" dirty="0"/>
                        <a:t>Carne suína cozida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Bebida láctea</a:t>
                      </a:r>
                    </a:p>
                    <a:p>
                      <a:r>
                        <a:rPr lang="pt-BR" dirty="0"/>
                        <a:t>Bolo simples</a:t>
                      </a:r>
                    </a:p>
                    <a:p>
                      <a:r>
                        <a:rPr lang="pt-BR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017675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7A6F1103-17A4-A73A-C8B7-FF0EC9DC94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CCCB532-0EBD-726A-60BF-99B1AD62B3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C937C69A-0747-EB4B-57E7-78CBF655B1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7694" y="11119"/>
            <a:ext cx="2507531" cy="1101438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9D60468F-62FC-6996-F021-D49163A014DB}"/>
              </a:ext>
            </a:extLst>
          </p:cNvPr>
          <p:cNvSpPr/>
          <p:nvPr/>
        </p:nvSpPr>
        <p:spPr>
          <a:xfrm>
            <a:off x="1067782" y="5178738"/>
            <a:ext cx="10439400" cy="6144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5406BC52-4F5D-0DBB-451C-54487C40F1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236363"/>
              </p:ext>
            </p:extLst>
          </p:nvPr>
        </p:nvGraphicFramePr>
        <p:xfrm>
          <a:off x="3469063" y="5790972"/>
          <a:ext cx="5118756" cy="944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79689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279689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79689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79689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347078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208247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  <a:tr h="208247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330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18,6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47,80g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7,17g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393712"/>
                  </a:ext>
                </a:extLst>
              </a:tr>
            </a:tbl>
          </a:graphicData>
        </a:graphic>
      </p:graphicFrame>
      <p:sp>
        <p:nvSpPr>
          <p:cNvPr id="13" name="Retângulo 12">
            <a:extLst>
              <a:ext uri="{FF2B5EF4-FFF2-40B4-BE49-F238E27FC236}">
                <a16:creationId xmlns:a16="http://schemas.microsoft.com/office/drawing/2014/main" id="{B058028B-0E13-B2C4-A87E-7C4460C1E78A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1147243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547FF6-DF0D-C348-7E8F-7ADEC0FB3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036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Fevereiro /2025</a:t>
            </a:r>
            <a:endParaRPr lang="pt-BR" sz="2000" dirty="0"/>
          </a:p>
        </p:txBody>
      </p:sp>
      <p:graphicFrame>
        <p:nvGraphicFramePr>
          <p:cNvPr id="10" name="Espaço Reservado para Conteúdo 9">
            <a:extLst>
              <a:ext uri="{FF2B5EF4-FFF2-40B4-BE49-F238E27FC236}">
                <a16:creationId xmlns:a16="http://schemas.microsoft.com/office/drawing/2014/main" id="{54561BB0-44EC-EE5F-B542-9A33B7F6BA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7115326"/>
              </p:ext>
            </p:extLst>
          </p:nvPr>
        </p:nvGraphicFramePr>
        <p:xfrm>
          <a:off x="838199" y="1117215"/>
          <a:ext cx="10659540" cy="3571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56208">
                  <a:extLst>
                    <a:ext uri="{9D8B030D-6E8A-4147-A177-3AD203B41FA5}">
                      <a16:colId xmlns:a16="http://schemas.microsoft.com/office/drawing/2014/main" val="4112817585"/>
                    </a:ext>
                  </a:extLst>
                </a:gridCol>
                <a:gridCol w="1996972">
                  <a:extLst>
                    <a:ext uri="{9D8B030D-6E8A-4147-A177-3AD203B41FA5}">
                      <a16:colId xmlns:a16="http://schemas.microsoft.com/office/drawing/2014/main" val="3157919754"/>
                    </a:ext>
                  </a:extLst>
                </a:gridCol>
                <a:gridCol w="1776590">
                  <a:extLst>
                    <a:ext uri="{9D8B030D-6E8A-4147-A177-3AD203B41FA5}">
                      <a16:colId xmlns:a16="http://schemas.microsoft.com/office/drawing/2014/main" val="3346847674"/>
                    </a:ext>
                  </a:extLst>
                </a:gridCol>
                <a:gridCol w="1776590">
                  <a:extLst>
                    <a:ext uri="{9D8B030D-6E8A-4147-A177-3AD203B41FA5}">
                      <a16:colId xmlns:a16="http://schemas.microsoft.com/office/drawing/2014/main" val="2990713263"/>
                    </a:ext>
                  </a:extLst>
                </a:gridCol>
                <a:gridCol w="1776590">
                  <a:extLst>
                    <a:ext uri="{9D8B030D-6E8A-4147-A177-3AD203B41FA5}">
                      <a16:colId xmlns:a16="http://schemas.microsoft.com/office/drawing/2014/main" val="2329981365"/>
                    </a:ext>
                  </a:extLst>
                </a:gridCol>
                <a:gridCol w="1776590">
                  <a:extLst>
                    <a:ext uri="{9D8B030D-6E8A-4147-A177-3AD203B41FA5}">
                      <a16:colId xmlns:a16="http://schemas.microsoft.com/office/drawing/2014/main" val="29758715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2º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Segunda- feira(10)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Terça- feira(11)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Quarta-feira(12)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Quinta- feira(13)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Sexta- feira(14)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407412"/>
                  </a:ext>
                </a:extLst>
              </a:tr>
              <a:tr h="781548"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endParaRPr lang="pt-BR" dirty="0"/>
                    </a:p>
                    <a:p>
                      <a:r>
                        <a:rPr lang="pt-BR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Ovo Mexido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Frango ao molho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Macarrão ao molho com carne moída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  <a:p>
                      <a:r>
                        <a:rPr lang="pt-BR" dirty="0"/>
                        <a:t>Fruta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 </a:t>
                      </a:r>
                    </a:p>
                    <a:p>
                      <a:r>
                        <a:rPr lang="pt-BR" dirty="0"/>
                        <a:t>Carne Bovina com mandioca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 temperado (frango, cenoura, milho, cheiro verde)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  <a:p>
                      <a:r>
                        <a:rPr lang="pt-BR" dirty="0"/>
                        <a:t>Fruta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470073"/>
                  </a:ext>
                </a:extLst>
              </a:tr>
              <a:tr h="781548"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r>
                        <a:rPr lang="pt-BR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Ovo Mexido</a:t>
                      </a:r>
                    </a:p>
                    <a:p>
                      <a:r>
                        <a:rPr lang="pt-BR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Frango ao molho</a:t>
                      </a:r>
                    </a:p>
                    <a:p>
                      <a:r>
                        <a:rPr lang="pt-BR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Suco polpa de frutas</a:t>
                      </a:r>
                    </a:p>
                    <a:p>
                      <a:r>
                        <a:rPr lang="pt-BR" dirty="0"/>
                        <a:t>Pão c/ requeijão</a:t>
                      </a:r>
                    </a:p>
                    <a:p>
                      <a:r>
                        <a:rPr lang="pt-BR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 </a:t>
                      </a:r>
                    </a:p>
                    <a:p>
                      <a:r>
                        <a:rPr lang="pt-BR" dirty="0"/>
                        <a:t>Carne Bovina com mandioca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Leite c/ achocolatado</a:t>
                      </a:r>
                    </a:p>
                    <a:p>
                      <a:r>
                        <a:rPr lang="pt-BR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4481830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6E18EF94-E72A-DEF9-48F5-E12539E85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3" y="0"/>
            <a:ext cx="1237595" cy="120711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BBBC8693-1779-3FDB-D3B2-ADA1A80EC1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33F5B03B-F379-E894-2765-20259F0CE1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17376" y="16046"/>
            <a:ext cx="2516957" cy="1101169"/>
          </a:xfrm>
          <a:prstGeom prst="rect">
            <a:avLst/>
          </a:prstGeom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A8D1F126-F246-2375-C995-83EB8EB28580}"/>
              </a:ext>
            </a:extLst>
          </p:cNvPr>
          <p:cNvSpPr/>
          <p:nvPr/>
        </p:nvSpPr>
        <p:spPr>
          <a:xfrm>
            <a:off x="1031236" y="5032028"/>
            <a:ext cx="10273465" cy="62216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1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58FEBAB5-EB5A-9F31-68EF-789859786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738145"/>
              </p:ext>
            </p:extLst>
          </p:nvPr>
        </p:nvGraphicFramePr>
        <p:xfrm>
          <a:off x="2912882" y="5727901"/>
          <a:ext cx="5198008" cy="10058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4008331069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616113258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219033219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3860767412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200" dirty="0"/>
                        <a:t>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79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Lipídio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5069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414,35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18g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61g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/>
                        <a:t>11g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648778"/>
                  </a:ext>
                </a:extLst>
              </a:tr>
            </a:tbl>
          </a:graphicData>
        </a:graphic>
      </p:graphicFrame>
      <p:sp>
        <p:nvSpPr>
          <p:cNvPr id="13" name="Retângulo 12">
            <a:extLst>
              <a:ext uri="{FF2B5EF4-FFF2-40B4-BE49-F238E27FC236}">
                <a16:creationId xmlns:a16="http://schemas.microsoft.com/office/drawing/2014/main" id="{42A2F01E-38D2-C508-36BB-CC24807381B2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20712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7C029E-A85C-6535-CD85-831869B1AD65}"/>
              </a:ext>
            </a:extLst>
          </p:cNvPr>
          <p:cNvSpPr txBox="1">
            <a:spLocks/>
          </p:cNvSpPr>
          <p:nvPr/>
        </p:nvSpPr>
        <p:spPr>
          <a:xfrm>
            <a:off x="838200" y="230188"/>
            <a:ext cx="10515600" cy="110649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Fevereiro /2025</a:t>
            </a:r>
          </a:p>
        </p:txBody>
      </p:sp>
      <p:graphicFrame>
        <p:nvGraphicFramePr>
          <p:cNvPr id="3" name="Espaço Reservado para Conteúdo 7">
            <a:extLst>
              <a:ext uri="{FF2B5EF4-FFF2-40B4-BE49-F238E27FC236}">
                <a16:creationId xmlns:a16="http://schemas.microsoft.com/office/drawing/2014/main" id="{9DE946FA-19D6-E168-4578-5271BCFB71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8623871"/>
              </p:ext>
            </p:extLst>
          </p:nvPr>
        </p:nvGraphicFramePr>
        <p:xfrm>
          <a:off x="876300" y="1112556"/>
          <a:ext cx="10822364" cy="398153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18108">
                  <a:extLst>
                    <a:ext uri="{9D8B030D-6E8A-4147-A177-3AD203B41FA5}">
                      <a16:colId xmlns:a16="http://schemas.microsoft.com/office/drawing/2014/main" val="2073547207"/>
                    </a:ext>
                  </a:extLst>
                </a:gridCol>
                <a:gridCol w="1885361">
                  <a:extLst>
                    <a:ext uri="{9D8B030D-6E8A-4147-A177-3AD203B41FA5}">
                      <a16:colId xmlns:a16="http://schemas.microsoft.com/office/drawing/2014/main" val="1204482721"/>
                    </a:ext>
                  </a:extLst>
                </a:gridCol>
                <a:gridCol w="1762812">
                  <a:extLst>
                    <a:ext uri="{9D8B030D-6E8A-4147-A177-3AD203B41FA5}">
                      <a16:colId xmlns:a16="http://schemas.microsoft.com/office/drawing/2014/main" val="4051434381"/>
                    </a:ext>
                  </a:extLst>
                </a:gridCol>
                <a:gridCol w="1844119">
                  <a:extLst>
                    <a:ext uri="{9D8B030D-6E8A-4147-A177-3AD203B41FA5}">
                      <a16:colId xmlns:a16="http://schemas.microsoft.com/office/drawing/2014/main" val="83874386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67532270"/>
                    </a:ext>
                  </a:extLst>
                </a:gridCol>
                <a:gridCol w="2059364">
                  <a:extLst>
                    <a:ext uri="{9D8B030D-6E8A-4147-A177-3AD203B41FA5}">
                      <a16:colId xmlns:a16="http://schemas.microsoft.com/office/drawing/2014/main" val="4030239619"/>
                    </a:ext>
                  </a:extLst>
                </a:gridCol>
              </a:tblGrid>
              <a:tr h="375032">
                <a:tc>
                  <a:txBody>
                    <a:bodyPr/>
                    <a:lstStyle/>
                    <a:p>
                      <a:r>
                        <a:rPr lang="pt-BR" dirty="0"/>
                        <a:t>3º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Segunda-feira(17)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Terça- feira(18)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Quarta- feira(19)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Quinta-feira(20)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Sexta-feira(21)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00318"/>
                  </a:ext>
                </a:extLst>
              </a:tr>
              <a:tr h="1849501"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endParaRPr lang="pt-BR" dirty="0"/>
                    </a:p>
                    <a:p>
                      <a:r>
                        <a:rPr lang="pt-BR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Ovo mexido</a:t>
                      </a:r>
                    </a:p>
                    <a:p>
                      <a:r>
                        <a:rPr lang="pt-BR" dirty="0"/>
                        <a:t>Salada/Legumes</a:t>
                      </a:r>
                    </a:p>
                    <a:p>
                      <a:endParaRPr lang="pt-BR" dirty="0"/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Carne suína</a:t>
                      </a:r>
                    </a:p>
                    <a:p>
                      <a:r>
                        <a:rPr lang="pt-BR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 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Polenta cremosa</a:t>
                      </a:r>
                    </a:p>
                    <a:p>
                      <a:r>
                        <a:rPr lang="pt-BR" dirty="0"/>
                        <a:t>Frango cozido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  <a:p>
                      <a:r>
                        <a:rPr lang="pt-BR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 </a:t>
                      </a:r>
                    </a:p>
                    <a:p>
                      <a:r>
                        <a:rPr lang="pt-BR" dirty="0"/>
                        <a:t>Feijão </a:t>
                      </a:r>
                    </a:p>
                    <a:p>
                      <a:r>
                        <a:rPr lang="pt-BR" dirty="0"/>
                        <a:t>Carne suína cozida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Frango ao molho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  <a:p>
                      <a:r>
                        <a:rPr lang="pt-BR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85536"/>
                  </a:ext>
                </a:extLst>
              </a:tr>
              <a:tr h="1757000"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endParaRPr lang="pt-BR" dirty="0"/>
                    </a:p>
                    <a:p>
                      <a:r>
                        <a:rPr lang="pt-BR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Ovo mexido</a:t>
                      </a:r>
                    </a:p>
                    <a:p>
                      <a:r>
                        <a:rPr lang="pt-BR" dirty="0"/>
                        <a:t>Salada/Legumes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Carne suína</a:t>
                      </a:r>
                    </a:p>
                    <a:p>
                      <a:r>
                        <a:rPr lang="pt-BR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Suco Polpa de Frutas</a:t>
                      </a:r>
                    </a:p>
                    <a:p>
                      <a:r>
                        <a:rPr lang="pt-BR" dirty="0"/>
                        <a:t>Pão com manteiga</a:t>
                      </a:r>
                    </a:p>
                    <a:p>
                      <a:r>
                        <a:rPr lang="pt-BR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 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Carne suína cozida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Bebida láctea</a:t>
                      </a:r>
                    </a:p>
                    <a:p>
                      <a:r>
                        <a:rPr lang="pt-BR" dirty="0"/>
                        <a:t>Bolo simples</a:t>
                      </a:r>
                    </a:p>
                    <a:p>
                      <a:r>
                        <a:rPr lang="pt-BR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017675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CA19EAF7-89CA-5B47-416A-0287F59A19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C163862B-21AD-C27A-A279-105B19315A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5D1E3C59-C1C5-DEF1-56C0-5DC379B0A0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7694" y="11119"/>
            <a:ext cx="2507531" cy="1101438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BDFB90E8-4936-A1A9-EC1A-65AD3E5D688B}"/>
              </a:ext>
            </a:extLst>
          </p:cNvPr>
          <p:cNvSpPr/>
          <p:nvPr/>
        </p:nvSpPr>
        <p:spPr>
          <a:xfrm>
            <a:off x="1067782" y="5178738"/>
            <a:ext cx="10439400" cy="6144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3EB4040B-7494-8FE0-C317-97CA3233DB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271851"/>
              </p:ext>
            </p:extLst>
          </p:nvPr>
        </p:nvGraphicFramePr>
        <p:xfrm>
          <a:off x="3469063" y="5790972"/>
          <a:ext cx="5118756" cy="944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79689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279689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79689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79689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347078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208247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  <a:tr h="208247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330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18,6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47,80g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7,17g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393712"/>
                  </a:ext>
                </a:extLst>
              </a:tr>
            </a:tbl>
          </a:graphicData>
        </a:graphic>
      </p:graphicFrame>
      <p:sp>
        <p:nvSpPr>
          <p:cNvPr id="9" name="Retângulo 8">
            <a:extLst>
              <a:ext uri="{FF2B5EF4-FFF2-40B4-BE49-F238E27FC236}">
                <a16:creationId xmlns:a16="http://schemas.microsoft.com/office/drawing/2014/main" id="{B27CEB2C-E7EB-57FF-6F5C-CF2E6B372CE5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1217041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AB1970-0E0D-4C08-640C-352A4871DE1D}"/>
              </a:ext>
            </a:extLst>
          </p:cNvPr>
          <p:cNvSpPr txBox="1">
            <a:spLocks/>
          </p:cNvSpPr>
          <p:nvPr/>
        </p:nvSpPr>
        <p:spPr>
          <a:xfrm>
            <a:off x="838200" y="230188"/>
            <a:ext cx="10515600" cy="110649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Fevereiro /2025</a:t>
            </a:r>
          </a:p>
        </p:txBody>
      </p:sp>
      <p:graphicFrame>
        <p:nvGraphicFramePr>
          <p:cNvPr id="3" name="Espaço Reservado para Conteúdo 7">
            <a:extLst>
              <a:ext uri="{FF2B5EF4-FFF2-40B4-BE49-F238E27FC236}">
                <a16:creationId xmlns:a16="http://schemas.microsoft.com/office/drawing/2014/main" id="{055E3192-F87E-8C3A-8D6E-EC1F7D5AFA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1464458"/>
              </p:ext>
            </p:extLst>
          </p:nvPr>
        </p:nvGraphicFramePr>
        <p:xfrm>
          <a:off x="876300" y="1112556"/>
          <a:ext cx="10822364" cy="398153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18108">
                  <a:extLst>
                    <a:ext uri="{9D8B030D-6E8A-4147-A177-3AD203B41FA5}">
                      <a16:colId xmlns:a16="http://schemas.microsoft.com/office/drawing/2014/main" val="2073547207"/>
                    </a:ext>
                  </a:extLst>
                </a:gridCol>
                <a:gridCol w="1885361">
                  <a:extLst>
                    <a:ext uri="{9D8B030D-6E8A-4147-A177-3AD203B41FA5}">
                      <a16:colId xmlns:a16="http://schemas.microsoft.com/office/drawing/2014/main" val="1204482721"/>
                    </a:ext>
                  </a:extLst>
                </a:gridCol>
                <a:gridCol w="1762812">
                  <a:extLst>
                    <a:ext uri="{9D8B030D-6E8A-4147-A177-3AD203B41FA5}">
                      <a16:colId xmlns:a16="http://schemas.microsoft.com/office/drawing/2014/main" val="4051434381"/>
                    </a:ext>
                  </a:extLst>
                </a:gridCol>
                <a:gridCol w="1844119">
                  <a:extLst>
                    <a:ext uri="{9D8B030D-6E8A-4147-A177-3AD203B41FA5}">
                      <a16:colId xmlns:a16="http://schemas.microsoft.com/office/drawing/2014/main" val="83874386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067532270"/>
                    </a:ext>
                  </a:extLst>
                </a:gridCol>
                <a:gridCol w="2059364">
                  <a:extLst>
                    <a:ext uri="{9D8B030D-6E8A-4147-A177-3AD203B41FA5}">
                      <a16:colId xmlns:a16="http://schemas.microsoft.com/office/drawing/2014/main" val="4030239619"/>
                    </a:ext>
                  </a:extLst>
                </a:gridCol>
              </a:tblGrid>
              <a:tr h="375032">
                <a:tc>
                  <a:txBody>
                    <a:bodyPr/>
                    <a:lstStyle/>
                    <a:p>
                      <a:r>
                        <a:rPr lang="pt-BR" dirty="0"/>
                        <a:t>4º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Segunda-feira(24)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Terça- feira(25)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Quarta- feira(26)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Quinta-feira(27)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Sexta-feira(28)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100318"/>
                  </a:ext>
                </a:extLst>
              </a:tr>
              <a:tr h="1849501"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endParaRPr lang="pt-BR" dirty="0"/>
                    </a:p>
                    <a:p>
                      <a:r>
                        <a:rPr lang="pt-BR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Ovo mexido</a:t>
                      </a:r>
                    </a:p>
                    <a:p>
                      <a:r>
                        <a:rPr lang="pt-BR" dirty="0"/>
                        <a:t>Salada/Legumes</a:t>
                      </a:r>
                    </a:p>
                    <a:p>
                      <a:endParaRPr lang="pt-BR" dirty="0"/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Carne de panela c/ batata</a:t>
                      </a:r>
                    </a:p>
                    <a:p>
                      <a:r>
                        <a:rPr lang="pt-BR" dirty="0"/>
                        <a:t>Salada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Macarrão ao molho com frango</a:t>
                      </a:r>
                    </a:p>
                    <a:p>
                      <a:r>
                        <a:rPr lang="pt-BR" dirty="0"/>
                        <a:t>Frango cozido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  <a:p>
                      <a:r>
                        <a:rPr lang="pt-BR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 </a:t>
                      </a:r>
                    </a:p>
                    <a:p>
                      <a:r>
                        <a:rPr lang="pt-BR" dirty="0"/>
                        <a:t>Feijão </a:t>
                      </a:r>
                    </a:p>
                    <a:p>
                      <a:r>
                        <a:rPr lang="pt-BR" dirty="0"/>
                        <a:t>Carne suína cozida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Frango ao molho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  <a:p>
                      <a:r>
                        <a:rPr lang="pt-BR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85536"/>
                  </a:ext>
                </a:extLst>
              </a:tr>
              <a:tr h="1757000">
                <a:tc>
                  <a:txBody>
                    <a:bodyPr/>
                    <a:lstStyle/>
                    <a:p>
                      <a:endParaRPr lang="pt-BR" dirty="0"/>
                    </a:p>
                    <a:p>
                      <a:endParaRPr lang="pt-BR" dirty="0"/>
                    </a:p>
                    <a:p>
                      <a:r>
                        <a:rPr lang="pt-BR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Ovo mexido</a:t>
                      </a:r>
                    </a:p>
                    <a:p>
                      <a:r>
                        <a:rPr lang="pt-BR" dirty="0"/>
                        <a:t>Salada/Legumes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Carne de panela c/ batata</a:t>
                      </a:r>
                    </a:p>
                    <a:p>
                      <a:r>
                        <a:rPr lang="pt-BR" dirty="0"/>
                        <a:t>Salada 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Suco Polpa de Frutas</a:t>
                      </a:r>
                    </a:p>
                    <a:p>
                      <a:r>
                        <a:rPr lang="pt-BR" dirty="0"/>
                        <a:t>Pão com manteiga</a:t>
                      </a:r>
                    </a:p>
                    <a:p>
                      <a:r>
                        <a:rPr lang="pt-BR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Arroz </a:t>
                      </a:r>
                    </a:p>
                    <a:p>
                      <a:r>
                        <a:rPr lang="pt-BR" dirty="0"/>
                        <a:t>Feijão</a:t>
                      </a:r>
                    </a:p>
                    <a:p>
                      <a:r>
                        <a:rPr lang="pt-BR" dirty="0"/>
                        <a:t>Carne suína cozida</a:t>
                      </a:r>
                    </a:p>
                    <a:p>
                      <a:r>
                        <a:rPr lang="pt-BR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Leite c/ achocolatado</a:t>
                      </a:r>
                    </a:p>
                    <a:p>
                      <a:r>
                        <a:rPr lang="pt-BR" dirty="0"/>
                        <a:t>Bolo simples</a:t>
                      </a:r>
                    </a:p>
                    <a:p>
                      <a:r>
                        <a:rPr lang="pt-BR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017675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8DF07D71-6B1B-83AF-4A5B-C6952219EE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ADDFDA44-AC96-5111-592B-6328217972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8E08C6F7-483B-7800-398D-4FCE36B4AB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7694" y="11119"/>
            <a:ext cx="2507531" cy="1101438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CFE87FB8-1AFB-2AB3-EE0A-DF873D777564}"/>
              </a:ext>
            </a:extLst>
          </p:cNvPr>
          <p:cNvSpPr/>
          <p:nvPr/>
        </p:nvSpPr>
        <p:spPr>
          <a:xfrm>
            <a:off x="1067782" y="5178738"/>
            <a:ext cx="10439400" cy="6144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97C80E75-6DDE-F921-D61B-63F3CD1B18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190777"/>
              </p:ext>
            </p:extLst>
          </p:nvPr>
        </p:nvGraphicFramePr>
        <p:xfrm>
          <a:off x="3469063" y="5790972"/>
          <a:ext cx="5118756" cy="944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79689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279689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79689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79689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347078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208247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  <a:tr h="208247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330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18,6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47,80g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7,17g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393712"/>
                  </a:ext>
                </a:extLst>
              </a:tr>
            </a:tbl>
          </a:graphicData>
        </a:graphic>
      </p:graphicFrame>
      <p:sp>
        <p:nvSpPr>
          <p:cNvPr id="9" name="Retângulo 8">
            <a:extLst>
              <a:ext uri="{FF2B5EF4-FFF2-40B4-BE49-F238E27FC236}">
                <a16:creationId xmlns:a16="http://schemas.microsoft.com/office/drawing/2014/main" id="{BF10928A-F298-9C02-BF85-A8DCE47CEDCC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</p:spTree>
    <p:extLst>
      <p:ext uri="{BB962C8B-B14F-4D97-AF65-F5344CB8AC3E}">
        <p14:creationId xmlns:p14="http://schemas.microsoft.com/office/powerpoint/2010/main" val="19561053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762</Words>
  <Application>Microsoft Office PowerPoint</Application>
  <PresentationFormat>Widescreen</PresentationFormat>
  <Paragraphs>256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Aptos Display</vt:lpstr>
      <vt:lpstr>Arial</vt:lpstr>
      <vt:lpstr>Calibri</vt:lpstr>
      <vt:lpstr>Calibri Light</vt:lpstr>
      <vt:lpstr>Tema do Office</vt:lpstr>
      <vt:lpstr>Cardápio Escola Pref. Francisco da S. Leal Fevereiro /2025</vt:lpstr>
      <vt:lpstr>Cardápio Escola Pref. Francisco da S. Leal Fevereiro /2025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SECRETARIA EDUCAÇÃO</dc:creator>
  <cp:lastModifiedBy>SECRETARIA EDUCAÇÃO</cp:lastModifiedBy>
  <cp:revision>20</cp:revision>
  <dcterms:created xsi:type="dcterms:W3CDTF">2025-05-19T18:38:09Z</dcterms:created>
  <dcterms:modified xsi:type="dcterms:W3CDTF">2025-05-29T14:56:43Z</dcterms:modified>
</cp:coreProperties>
</file>