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5" r:id="rId2"/>
    <p:sldId id="266" r:id="rId3"/>
    <p:sldId id="267" r:id="rId4"/>
    <p:sldId id="268" r:id="rId5"/>
    <p:sldId id="269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Estilo com Tema 1 - Ênfas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0B15A7-7A86-4326-9667-8353AD88C579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7186A1-7D36-480B-988E-3DA879E6B0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6627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08A530-4119-A163-A47E-114C71D481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F629394-258E-28DD-7CED-DD19076865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6C37608-F79E-BA09-F26F-046724F68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110F2DF-09CB-5BC2-2FB1-A61FD1F5E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76FD0D-EF6C-C786-6C5C-25F48E669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119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14A14B-5A63-C318-124C-F932AA1FB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6B8429B-BBD1-EF7F-F361-3183624792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EEA27C1-8D99-A557-2B14-12B549BCB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BC488C-4C69-E0A7-D9BE-AB7E2691B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47FCE40-F34F-0E4B-370F-4DB9186AB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549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687F4F5-2B4E-B7B4-0F1F-F4E85D12D5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4530E4A-8ADF-AFC6-0E1C-C21C92F7F5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CAEA49-461B-C69D-974B-407E7EC13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E59397C-DBF8-7A71-AF8D-BA3D2C684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153791-4CA1-C026-8161-790DBFF79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8064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66EA45-4D59-794E-B190-2D74DC4D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A80DB0E-797B-E360-DA80-6FBCEBB73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3405E0C-6B7D-87B1-9C18-2BEBBCAAC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3F6A7D-95CD-2168-ED2B-D8A885970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16CB5-F671-D314-A0E8-1601E5D34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080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438683-9828-D0C5-0A13-716EC523E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6228A2C-5537-1D05-CE02-54A207F6E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7086375-2692-5728-BE78-397EA7EC4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9FFBAA-9A24-4711-CD8C-EDF21C3CF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A6A219E-57C3-4510-DA12-81E08E819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9820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D48C56-2B0D-EE02-55A0-24D169AB4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65A4F0-A01B-E8F8-130A-012C324DE6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136EB7B-C996-1638-6C21-36C62ECACA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9CF948F-B6B1-79BF-B693-3B98534A6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5E5A194-F35E-7C56-2C2E-E6B0EB343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DEE1C60-4CA2-1747-BDAE-EDCFBEF97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410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C9F958-167C-4548-3020-DD31002FA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7EC6B47-E7EE-C8B5-9D0E-40E3E85E1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8D3C25D-3577-DC90-F1A4-49735B90F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DB5F92A-5F96-9F11-F0B7-6EB9328EED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CBD091C-214E-8FAC-D95E-76676F5D24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66B89F3-B145-7CDB-6536-B01259AA6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1AEFAB1-5CF6-18F9-0CA9-676D40588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C68DF63-EB95-A92D-5DAC-631C39882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8926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94EE30-5B39-BACA-E32E-A3218CC3F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54F9E67-329E-5F59-175B-2CD0757ED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022BFE0-F718-4C62-CF63-C4D7B4230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53D1768-CC08-83DB-887E-176550D48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689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B0E2355-CC50-66A6-4048-D7D69F577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08A0FA2-115A-B210-5D30-334BF7976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AED2104-A1CE-D18D-D504-3713589B2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393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ECE302-DA4A-D61D-0B35-D407C4930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038674-D7E7-AB7E-3321-5F9E1A3C8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7238AB8-7C59-D6E8-F8FD-ABF7E1A4F8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806D084-D7CB-7F5A-AEE3-93D0FE292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10F77A1-9CFC-5DA5-9C65-1C4FA34FF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C0A6DC8-BD68-F1B2-C513-F873E89FE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97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EC4DB0-3543-EF9C-F838-0C800D3D2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DD87C9A-0A11-83C7-10DC-80B64ACB82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1DCED6D-C259-6148-3ACA-3B1E4A0C7F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1BA2C91-1B33-0B85-4BAF-3BE94ED4C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4958E81-6C46-66A2-565E-89077CD19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DFCB65C-B1EF-65AA-057B-1FFDDA69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8003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7A80BA0-8D26-E08D-029F-BA4896CC0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9000A78-E3F0-1960-7D14-5E668FDBD5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601474-3917-EF3D-7B27-3F255C7D44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4C260-225F-464A-AEF6-9342E3AFD6AD}" type="datetimeFigureOut">
              <a:rPr lang="pt-BR" smtClean="0"/>
              <a:t>29/05/2025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C8FF364-21C1-F228-1D91-9D38339650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F5AEC4B-CC08-9E84-02BB-C13C14793B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543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078E89-A0DA-6AC8-79FB-E9359E94750E}"/>
              </a:ext>
            </a:extLst>
          </p:cNvPr>
          <p:cNvSpPr txBox="1">
            <a:spLocks/>
          </p:cNvSpPr>
          <p:nvPr/>
        </p:nvSpPr>
        <p:spPr>
          <a:xfrm>
            <a:off x="914400" y="163254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Pref. Francisco da S. Leal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i="1" dirty="0">
                <a:solidFill>
                  <a:srgbClr val="FF0000"/>
                </a:solidFill>
                <a:latin typeface="Aptos Display" panose="020B0004020202020204" pitchFamily="34" charset="0"/>
              </a:rPr>
              <a:t>Abril /2025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4142406-2EE0-C9A7-F2E7-0CBE3514B8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612" y="11118"/>
            <a:ext cx="1237595" cy="1207113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1951CCFA-7751-71C8-2AD8-0B39A1E98A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6BE55391-F46C-5C74-27C3-3C0E9F0726B8}"/>
              </a:ext>
            </a:extLst>
          </p:cNvPr>
          <p:cNvSpPr/>
          <p:nvPr/>
        </p:nvSpPr>
        <p:spPr>
          <a:xfrm>
            <a:off x="914400" y="4298622"/>
            <a:ext cx="10439400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5804E51D-4B9D-887B-C5CF-72D6BAE7A1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10967"/>
              </p:ext>
            </p:extLst>
          </p:nvPr>
        </p:nvGraphicFramePr>
        <p:xfrm>
          <a:off x="3361531" y="5372894"/>
          <a:ext cx="5198008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9502">
                  <a:extLst>
                    <a:ext uri="{9D8B030D-6E8A-4147-A177-3AD203B41FA5}">
                      <a16:colId xmlns:a16="http://schemas.microsoft.com/office/drawing/2014/main" val="1036875345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1379064233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269824913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2971581067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</a:t>
                      </a:r>
                    </a:p>
                    <a:p>
                      <a:pPr algn="ctr"/>
                      <a:r>
                        <a:rPr lang="pt-BR" sz="1100" dirty="0"/>
                        <a:t>( Média Nutricional)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4653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Lipídio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3711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332 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17,6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47,80g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7,17g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393712"/>
                  </a:ext>
                </a:extLst>
              </a:tr>
            </a:tbl>
          </a:graphicData>
        </a:graphic>
      </p:graphicFrame>
      <p:sp>
        <p:nvSpPr>
          <p:cNvPr id="8" name="Retângulo 7">
            <a:extLst>
              <a:ext uri="{FF2B5EF4-FFF2-40B4-BE49-F238E27FC236}">
                <a16:creationId xmlns:a16="http://schemas.microsoft.com/office/drawing/2014/main" id="{4DE09D39-B1AD-CE50-A0CD-326115A1A1CA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FCE18B30-F57D-6A2C-D177-5E7908DE12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38268" y="11118"/>
            <a:ext cx="2573515" cy="1066445"/>
          </a:xfrm>
          <a:prstGeom prst="rect">
            <a:avLst/>
          </a:prstGeom>
        </p:spPr>
      </p:pic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F9648C8F-C737-679B-4978-C029B092E5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733835"/>
              </p:ext>
            </p:extLst>
          </p:nvPr>
        </p:nvGraphicFramePr>
        <p:xfrm>
          <a:off x="914400" y="1077563"/>
          <a:ext cx="10515600" cy="29921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58799">
                  <a:extLst>
                    <a:ext uri="{9D8B030D-6E8A-4147-A177-3AD203B41FA5}">
                      <a16:colId xmlns:a16="http://schemas.microsoft.com/office/drawing/2014/main" val="1549896735"/>
                    </a:ext>
                  </a:extLst>
                </a:gridCol>
                <a:gridCol w="2046401">
                  <a:extLst>
                    <a:ext uri="{9D8B030D-6E8A-4147-A177-3AD203B41FA5}">
                      <a16:colId xmlns:a16="http://schemas.microsoft.com/office/drawing/2014/main" val="7940181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37506479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54028751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18600820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300106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600" dirty="0"/>
                        <a:t>1º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Segunda-feira (31/03)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Terça- feira(01)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Quarta- feira(02)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Quinta-feira(03)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Sexta-feira(04)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83448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sz="1600" dirty="0"/>
                    </a:p>
                    <a:p>
                      <a:endParaRPr lang="pt-BR" sz="1600" dirty="0"/>
                    </a:p>
                    <a:p>
                      <a:r>
                        <a:rPr lang="pt-BR" sz="1600" dirty="0"/>
                        <a:t>Matutino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Ovo mexido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Polenta cremosa</a:t>
                      </a:r>
                    </a:p>
                    <a:p>
                      <a:r>
                        <a:rPr lang="pt-BR" sz="1600" dirty="0"/>
                        <a:t>Frango ao molho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 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Carne de Panela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 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Carne suína cozida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Frango c/ batata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808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sz="1600" dirty="0"/>
                    </a:p>
                    <a:p>
                      <a:endParaRPr lang="pt-BR" sz="1600" dirty="0"/>
                    </a:p>
                    <a:p>
                      <a:r>
                        <a:rPr lang="pt-BR" sz="1600" dirty="0"/>
                        <a:t>Vespertino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Ovos Mexidos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Polenta cremosa</a:t>
                      </a:r>
                    </a:p>
                    <a:p>
                      <a:r>
                        <a:rPr lang="pt-BR" sz="1600" dirty="0"/>
                        <a:t>Frango ao molho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Suco Polpa de Frutas</a:t>
                      </a:r>
                    </a:p>
                    <a:p>
                      <a:r>
                        <a:rPr lang="pt-BR" sz="1600" dirty="0"/>
                        <a:t>Pão com manteiga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 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Carne suína cozida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Bebida láctea</a:t>
                      </a:r>
                    </a:p>
                    <a:p>
                      <a:r>
                        <a:rPr lang="pt-BR" sz="1600" dirty="0"/>
                        <a:t>Bolo simples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475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822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C89236-81AF-DEC8-1EDF-7043DBC96530}"/>
              </a:ext>
            </a:extLst>
          </p:cNvPr>
          <p:cNvSpPr txBox="1">
            <a:spLocks/>
          </p:cNvSpPr>
          <p:nvPr/>
        </p:nvSpPr>
        <p:spPr>
          <a:xfrm>
            <a:off x="914400" y="163254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Pref. Francisco da S. Leal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i="1" dirty="0">
                <a:solidFill>
                  <a:srgbClr val="FF0000"/>
                </a:solidFill>
                <a:latin typeface="Aptos Display" panose="020B0004020202020204" pitchFamily="34" charset="0"/>
              </a:rPr>
              <a:t>Abril /2025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22903763-A759-CEBF-7BF8-15AEB8F1B7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612" y="11118"/>
            <a:ext cx="1237595" cy="1207113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74951996-701E-1289-CE45-6CBC9426F0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30265073-3D5B-E76E-3081-041BAFD4988A}"/>
              </a:ext>
            </a:extLst>
          </p:cNvPr>
          <p:cNvSpPr/>
          <p:nvPr/>
        </p:nvSpPr>
        <p:spPr>
          <a:xfrm>
            <a:off x="914400" y="4298622"/>
            <a:ext cx="10439400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BAFBD479-B31E-4E5C-853C-44693418FF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9749353"/>
              </p:ext>
            </p:extLst>
          </p:nvPr>
        </p:nvGraphicFramePr>
        <p:xfrm>
          <a:off x="3361531" y="5372894"/>
          <a:ext cx="5198008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9502">
                  <a:extLst>
                    <a:ext uri="{9D8B030D-6E8A-4147-A177-3AD203B41FA5}">
                      <a16:colId xmlns:a16="http://schemas.microsoft.com/office/drawing/2014/main" val="1036875345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1379064233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269824913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2971581067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</a:t>
                      </a:r>
                    </a:p>
                    <a:p>
                      <a:pPr algn="ctr"/>
                      <a:r>
                        <a:rPr lang="pt-BR" sz="1100" dirty="0"/>
                        <a:t>( Média Nutricional)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4653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Lipídio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3711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332 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17,6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47,80g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7,17g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393712"/>
                  </a:ext>
                </a:extLst>
              </a:tr>
            </a:tbl>
          </a:graphicData>
        </a:graphic>
      </p:graphicFrame>
      <p:sp>
        <p:nvSpPr>
          <p:cNvPr id="7" name="Retângulo 6">
            <a:extLst>
              <a:ext uri="{FF2B5EF4-FFF2-40B4-BE49-F238E27FC236}">
                <a16:creationId xmlns:a16="http://schemas.microsoft.com/office/drawing/2014/main" id="{4FC8D596-5047-4A08-74C5-8F64D573361F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C6FCCD68-A61A-8224-0DE8-0F4BBC67C8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38268" y="11118"/>
            <a:ext cx="2573515" cy="1066445"/>
          </a:xfrm>
          <a:prstGeom prst="rect">
            <a:avLst/>
          </a:prstGeom>
        </p:spPr>
      </p:pic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A4D6F208-EA67-692E-20E7-2026D08D1E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3980704"/>
              </p:ext>
            </p:extLst>
          </p:nvPr>
        </p:nvGraphicFramePr>
        <p:xfrm>
          <a:off x="914400" y="1077563"/>
          <a:ext cx="10515600" cy="29921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58799">
                  <a:extLst>
                    <a:ext uri="{9D8B030D-6E8A-4147-A177-3AD203B41FA5}">
                      <a16:colId xmlns:a16="http://schemas.microsoft.com/office/drawing/2014/main" val="1549896735"/>
                    </a:ext>
                  </a:extLst>
                </a:gridCol>
                <a:gridCol w="2046401">
                  <a:extLst>
                    <a:ext uri="{9D8B030D-6E8A-4147-A177-3AD203B41FA5}">
                      <a16:colId xmlns:a16="http://schemas.microsoft.com/office/drawing/2014/main" val="7940181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37506479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54028751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18600820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300106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600" dirty="0"/>
                        <a:t>2º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Segunda-feira (07)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Terça- feira(08)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Quarta- feira(09)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Quinta-feira(10)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Sexta-feira(11)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83448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sz="1400" dirty="0"/>
                    </a:p>
                    <a:p>
                      <a:endParaRPr lang="pt-BR" sz="1400" dirty="0"/>
                    </a:p>
                    <a:p>
                      <a:r>
                        <a:rPr lang="pt-BR" sz="1600" dirty="0"/>
                        <a:t>Matutino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Ovo Mexido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Frango ao molho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Macarrão ao molho com carne moída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Canjiquinha</a:t>
                      </a:r>
                    </a:p>
                    <a:p>
                      <a:r>
                        <a:rPr lang="pt-BR" sz="1600" dirty="0"/>
                        <a:t>Carne Bovina 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 temperado (frango, cenoura, milho, cheiro verde)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  <a:p>
                      <a:r>
                        <a:rPr lang="pt-BR" sz="1600" dirty="0"/>
                        <a:t>Fruta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808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sz="1600" dirty="0"/>
                    </a:p>
                    <a:p>
                      <a:endParaRPr lang="pt-BR" sz="1600" dirty="0"/>
                    </a:p>
                    <a:p>
                      <a:r>
                        <a:rPr lang="pt-BR" sz="1600" dirty="0"/>
                        <a:t>Vespertino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Ovo Mexido</a:t>
                      </a:r>
                    </a:p>
                    <a:p>
                      <a:r>
                        <a:rPr lang="pt-BR" sz="1600" dirty="0"/>
                        <a:t>Salada/Legumes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Frango ao molho</a:t>
                      </a:r>
                    </a:p>
                    <a:p>
                      <a:r>
                        <a:rPr lang="pt-BR" sz="1600" dirty="0"/>
                        <a:t>Salada/legumes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Suco polpa de frutas</a:t>
                      </a:r>
                    </a:p>
                    <a:p>
                      <a:r>
                        <a:rPr lang="pt-BR" sz="1600" dirty="0"/>
                        <a:t>Pão c/ requeijão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Carne Bovina 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Leite c/ achocolatado</a:t>
                      </a:r>
                    </a:p>
                    <a:p>
                      <a:r>
                        <a:rPr lang="pt-BR" sz="1600" dirty="0"/>
                        <a:t>Bolo simples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475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5119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AE00DD-9952-6340-0A06-2F9233AE8AF2}"/>
              </a:ext>
            </a:extLst>
          </p:cNvPr>
          <p:cNvSpPr txBox="1">
            <a:spLocks/>
          </p:cNvSpPr>
          <p:nvPr/>
        </p:nvSpPr>
        <p:spPr>
          <a:xfrm>
            <a:off x="914400" y="163254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Pref. Francisco da S. Leal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i="1" dirty="0">
                <a:solidFill>
                  <a:srgbClr val="FF0000"/>
                </a:solidFill>
                <a:latin typeface="Aptos Display" panose="020B0004020202020204" pitchFamily="34" charset="0"/>
              </a:rPr>
              <a:t>Abril /2025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6690AB10-7E9B-3AFB-48CF-4505858481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612" y="11118"/>
            <a:ext cx="1237595" cy="1207113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0040FC71-CCAB-A35B-AA26-3EC359EF89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A7DE11D6-B36B-694A-69C5-6D781F28A012}"/>
              </a:ext>
            </a:extLst>
          </p:cNvPr>
          <p:cNvSpPr/>
          <p:nvPr/>
        </p:nvSpPr>
        <p:spPr>
          <a:xfrm>
            <a:off x="914400" y="4298622"/>
            <a:ext cx="10439400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ABCC67AE-E18E-6815-B713-2F0EC0FE50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3609850"/>
              </p:ext>
            </p:extLst>
          </p:nvPr>
        </p:nvGraphicFramePr>
        <p:xfrm>
          <a:off x="3361531" y="5372894"/>
          <a:ext cx="5198008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9502">
                  <a:extLst>
                    <a:ext uri="{9D8B030D-6E8A-4147-A177-3AD203B41FA5}">
                      <a16:colId xmlns:a16="http://schemas.microsoft.com/office/drawing/2014/main" val="1036875345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1379064233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269824913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2971581067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</a:t>
                      </a:r>
                    </a:p>
                    <a:p>
                      <a:pPr algn="ctr"/>
                      <a:r>
                        <a:rPr lang="pt-BR" sz="1100" dirty="0"/>
                        <a:t>( Média Nutricional)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4653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Lipídio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3711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332 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17,6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47,80g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7,17g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393712"/>
                  </a:ext>
                </a:extLst>
              </a:tr>
            </a:tbl>
          </a:graphicData>
        </a:graphic>
      </p:graphicFrame>
      <p:sp>
        <p:nvSpPr>
          <p:cNvPr id="7" name="Retângulo 6">
            <a:extLst>
              <a:ext uri="{FF2B5EF4-FFF2-40B4-BE49-F238E27FC236}">
                <a16:creationId xmlns:a16="http://schemas.microsoft.com/office/drawing/2014/main" id="{6582B60B-D1B5-DE72-004F-F5EC7E72140B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76CFC1B5-BD53-90BC-4C7F-88092FC803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38268" y="11118"/>
            <a:ext cx="2573515" cy="1066445"/>
          </a:xfrm>
          <a:prstGeom prst="rect">
            <a:avLst/>
          </a:prstGeom>
        </p:spPr>
      </p:pic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7CC99D11-053B-B3B7-F8FC-1060442109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7351828"/>
              </p:ext>
            </p:extLst>
          </p:nvPr>
        </p:nvGraphicFramePr>
        <p:xfrm>
          <a:off x="914400" y="1077563"/>
          <a:ext cx="10515600" cy="291035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58799">
                  <a:extLst>
                    <a:ext uri="{9D8B030D-6E8A-4147-A177-3AD203B41FA5}">
                      <a16:colId xmlns:a16="http://schemas.microsoft.com/office/drawing/2014/main" val="1549896735"/>
                    </a:ext>
                  </a:extLst>
                </a:gridCol>
                <a:gridCol w="2046401">
                  <a:extLst>
                    <a:ext uri="{9D8B030D-6E8A-4147-A177-3AD203B41FA5}">
                      <a16:colId xmlns:a16="http://schemas.microsoft.com/office/drawing/2014/main" val="7940181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37506479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54028751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18600820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30010672"/>
                    </a:ext>
                  </a:extLst>
                </a:gridCol>
              </a:tblGrid>
              <a:tr h="392710">
                <a:tc>
                  <a:txBody>
                    <a:bodyPr/>
                    <a:lstStyle/>
                    <a:p>
                      <a:r>
                        <a:rPr lang="pt-BR" sz="1600" dirty="0"/>
                        <a:t>3º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Segunda-feira (14)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Terça- feira(15)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Quarta- feira(16)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Quinta-feira(17)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Sexta-feira(18)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8344843"/>
                  </a:ext>
                </a:extLst>
              </a:tr>
              <a:tr h="1387934">
                <a:tc>
                  <a:txBody>
                    <a:bodyPr/>
                    <a:lstStyle/>
                    <a:p>
                      <a:endParaRPr lang="pt-BR" sz="1400" dirty="0"/>
                    </a:p>
                    <a:p>
                      <a:endParaRPr lang="pt-BR" sz="1400" dirty="0"/>
                    </a:p>
                    <a:p>
                      <a:r>
                        <a:rPr lang="pt-BR" sz="1600" dirty="0"/>
                        <a:t>Matutino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Ovo Mexido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Frango ao molho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Macarrão ao molho com carne moída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600" b="1" dirty="0"/>
                    </a:p>
                    <a:p>
                      <a:pPr algn="ctr"/>
                      <a:endParaRPr lang="pt-BR" sz="1600" b="1" dirty="0"/>
                    </a:p>
                    <a:p>
                      <a:pPr algn="ctr"/>
                      <a:r>
                        <a:rPr lang="pt-BR" sz="1600" b="1" dirty="0"/>
                        <a:t>RECESSO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600" b="1" dirty="0"/>
                    </a:p>
                    <a:p>
                      <a:pPr algn="ctr"/>
                      <a:endParaRPr lang="pt-BR" sz="1600" b="1" dirty="0"/>
                    </a:p>
                    <a:p>
                      <a:pPr algn="ctr"/>
                      <a:r>
                        <a:rPr lang="pt-BR" sz="1600" b="1" dirty="0"/>
                        <a:t>FERIADO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808474"/>
                  </a:ext>
                </a:extLst>
              </a:tr>
              <a:tr h="1129714">
                <a:tc>
                  <a:txBody>
                    <a:bodyPr/>
                    <a:lstStyle/>
                    <a:p>
                      <a:endParaRPr lang="pt-BR" sz="1600" dirty="0"/>
                    </a:p>
                    <a:p>
                      <a:endParaRPr lang="pt-BR" sz="1600" dirty="0"/>
                    </a:p>
                    <a:p>
                      <a:r>
                        <a:rPr lang="pt-BR" sz="1600" dirty="0"/>
                        <a:t>Vespertino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Ovo Mexido</a:t>
                      </a:r>
                    </a:p>
                    <a:p>
                      <a:r>
                        <a:rPr lang="pt-BR" sz="1600" dirty="0"/>
                        <a:t>Salada/Legumes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Frango ao molho</a:t>
                      </a:r>
                    </a:p>
                    <a:p>
                      <a:r>
                        <a:rPr lang="pt-BR" sz="1600" dirty="0"/>
                        <a:t>Salada/legumes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Suco polpa de frutas</a:t>
                      </a:r>
                    </a:p>
                    <a:p>
                      <a:r>
                        <a:rPr lang="pt-BR" sz="1600" dirty="0"/>
                        <a:t>Pão c/ requeijão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475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2622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842231-3C1F-411A-577E-B0BBE5F44D6D}"/>
              </a:ext>
            </a:extLst>
          </p:cNvPr>
          <p:cNvSpPr txBox="1">
            <a:spLocks/>
          </p:cNvSpPr>
          <p:nvPr/>
        </p:nvSpPr>
        <p:spPr>
          <a:xfrm>
            <a:off x="914400" y="163254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Pref. Francisco da S. Leal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i="1" dirty="0">
                <a:solidFill>
                  <a:srgbClr val="FF0000"/>
                </a:solidFill>
                <a:latin typeface="Aptos Display" panose="020B0004020202020204" pitchFamily="34" charset="0"/>
              </a:rPr>
              <a:t>Abril /2025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E0623349-5DB2-FB64-6F47-701F5D30EC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612" y="11118"/>
            <a:ext cx="1237595" cy="1207113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A5DC7543-7875-A0E3-2888-CC3FD774FD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E639E5E9-3C93-A21C-9B65-BF19C905AA98}"/>
              </a:ext>
            </a:extLst>
          </p:cNvPr>
          <p:cNvSpPr/>
          <p:nvPr/>
        </p:nvSpPr>
        <p:spPr>
          <a:xfrm>
            <a:off x="914400" y="4298622"/>
            <a:ext cx="10439400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84759D42-A2A2-1C46-A806-E5F2783CA2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4284535"/>
              </p:ext>
            </p:extLst>
          </p:nvPr>
        </p:nvGraphicFramePr>
        <p:xfrm>
          <a:off x="3361531" y="5372894"/>
          <a:ext cx="5198008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9502">
                  <a:extLst>
                    <a:ext uri="{9D8B030D-6E8A-4147-A177-3AD203B41FA5}">
                      <a16:colId xmlns:a16="http://schemas.microsoft.com/office/drawing/2014/main" val="1036875345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1379064233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269824913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2971581067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</a:t>
                      </a:r>
                    </a:p>
                    <a:p>
                      <a:pPr algn="ctr"/>
                      <a:r>
                        <a:rPr lang="pt-BR" sz="1100" dirty="0"/>
                        <a:t>( Média Nutricional)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4653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Lipídio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3711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332 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17,6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47,80g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7,17g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393712"/>
                  </a:ext>
                </a:extLst>
              </a:tr>
            </a:tbl>
          </a:graphicData>
        </a:graphic>
      </p:graphicFrame>
      <p:sp>
        <p:nvSpPr>
          <p:cNvPr id="7" name="Retângulo 6">
            <a:extLst>
              <a:ext uri="{FF2B5EF4-FFF2-40B4-BE49-F238E27FC236}">
                <a16:creationId xmlns:a16="http://schemas.microsoft.com/office/drawing/2014/main" id="{927041BF-347A-7B21-8982-5A1BF0EA7E55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FF7448A0-BE5D-59DF-7255-432DFBD4E5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38268" y="11118"/>
            <a:ext cx="2573515" cy="1066445"/>
          </a:xfrm>
          <a:prstGeom prst="rect">
            <a:avLst/>
          </a:prstGeom>
        </p:spPr>
      </p:pic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6907D942-2C9E-EF38-8EF2-738C0D21E8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3980863"/>
              </p:ext>
            </p:extLst>
          </p:nvPr>
        </p:nvGraphicFramePr>
        <p:xfrm>
          <a:off x="914400" y="1077563"/>
          <a:ext cx="10515600" cy="27482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58799">
                  <a:extLst>
                    <a:ext uri="{9D8B030D-6E8A-4147-A177-3AD203B41FA5}">
                      <a16:colId xmlns:a16="http://schemas.microsoft.com/office/drawing/2014/main" val="1549896735"/>
                    </a:ext>
                  </a:extLst>
                </a:gridCol>
                <a:gridCol w="2046401">
                  <a:extLst>
                    <a:ext uri="{9D8B030D-6E8A-4147-A177-3AD203B41FA5}">
                      <a16:colId xmlns:a16="http://schemas.microsoft.com/office/drawing/2014/main" val="7940181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37506479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54028751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18600820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300106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600" dirty="0"/>
                        <a:t>4º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Segunda-feira (21)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Terça- feira(22)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Quarta- feira(23)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Quinta-feira(24)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Sexta-feira(25)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83448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sz="1600" dirty="0"/>
                    </a:p>
                    <a:p>
                      <a:endParaRPr lang="pt-BR" sz="1600" dirty="0"/>
                    </a:p>
                    <a:p>
                      <a:r>
                        <a:rPr lang="pt-BR" sz="1600" dirty="0"/>
                        <a:t>Matutino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  <a:p>
                      <a:endParaRPr lang="pt-BR" sz="1600" dirty="0"/>
                    </a:p>
                    <a:p>
                      <a:pPr algn="ctr"/>
                      <a:r>
                        <a:rPr lang="pt-BR" sz="1600" b="1" dirty="0"/>
                        <a:t>FERIADO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Ovo mexido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 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Carne de Panela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 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Carne suína cozida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Frango c/ batata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808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sz="1600" dirty="0"/>
                    </a:p>
                    <a:p>
                      <a:endParaRPr lang="pt-BR" sz="1600" dirty="0"/>
                    </a:p>
                    <a:p>
                      <a:r>
                        <a:rPr lang="pt-BR" sz="1600" dirty="0"/>
                        <a:t>Vespertino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Ovos Mexidos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Suco Polpa de Frutas</a:t>
                      </a:r>
                    </a:p>
                    <a:p>
                      <a:r>
                        <a:rPr lang="pt-BR" sz="1600" dirty="0"/>
                        <a:t>Pão com manteiga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 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Carne suína cozida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Bebida láctea</a:t>
                      </a:r>
                    </a:p>
                    <a:p>
                      <a:r>
                        <a:rPr lang="pt-BR" sz="1600" dirty="0"/>
                        <a:t>Bolo simples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475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6380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688E3F-17CB-6740-94A6-EE5052D6B2F1}"/>
              </a:ext>
            </a:extLst>
          </p:cNvPr>
          <p:cNvSpPr txBox="1">
            <a:spLocks/>
          </p:cNvSpPr>
          <p:nvPr/>
        </p:nvSpPr>
        <p:spPr>
          <a:xfrm>
            <a:off x="914400" y="163254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Pref. Francisco da S. Leal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i="1" dirty="0">
                <a:solidFill>
                  <a:srgbClr val="FF0000"/>
                </a:solidFill>
                <a:latin typeface="Aptos Display" panose="020B0004020202020204" pitchFamily="34" charset="0"/>
              </a:rPr>
              <a:t>Abril /2025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C109D60-2293-AAAE-AA08-47D164FC14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4612" y="11118"/>
            <a:ext cx="1237595" cy="1207113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6004786A-919A-D4D8-3091-170D519DFD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67DC95E7-F0D0-02F0-F5B8-FF67130E3327}"/>
              </a:ext>
            </a:extLst>
          </p:cNvPr>
          <p:cNvSpPr/>
          <p:nvPr/>
        </p:nvSpPr>
        <p:spPr>
          <a:xfrm>
            <a:off x="914400" y="4298622"/>
            <a:ext cx="10439400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DD4F2912-174B-A3EE-B714-E294C48304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1222746"/>
              </p:ext>
            </p:extLst>
          </p:nvPr>
        </p:nvGraphicFramePr>
        <p:xfrm>
          <a:off x="3361531" y="5372894"/>
          <a:ext cx="5198008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9502">
                  <a:extLst>
                    <a:ext uri="{9D8B030D-6E8A-4147-A177-3AD203B41FA5}">
                      <a16:colId xmlns:a16="http://schemas.microsoft.com/office/drawing/2014/main" val="1036875345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1379064233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269824913"/>
                    </a:ext>
                  </a:extLst>
                </a:gridCol>
                <a:gridCol w="1299502">
                  <a:extLst>
                    <a:ext uri="{9D8B030D-6E8A-4147-A177-3AD203B41FA5}">
                      <a16:colId xmlns:a16="http://schemas.microsoft.com/office/drawing/2014/main" val="2971581067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</a:t>
                      </a:r>
                    </a:p>
                    <a:p>
                      <a:pPr algn="ctr"/>
                      <a:r>
                        <a:rPr lang="pt-BR" sz="1100" dirty="0"/>
                        <a:t>( Média Nutricional)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4653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Energia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Proteína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Carboidrato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Lipídio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3711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332 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17,6 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47,80g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7,17g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393712"/>
                  </a:ext>
                </a:extLst>
              </a:tr>
            </a:tbl>
          </a:graphicData>
        </a:graphic>
      </p:graphicFrame>
      <p:sp>
        <p:nvSpPr>
          <p:cNvPr id="7" name="Retângulo 6">
            <a:extLst>
              <a:ext uri="{FF2B5EF4-FFF2-40B4-BE49-F238E27FC236}">
                <a16:creationId xmlns:a16="http://schemas.microsoft.com/office/drawing/2014/main" id="{EA3EFF11-539D-D254-4A06-7561BDD872B4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9DA71A78-FCB0-FFBA-A8C3-43439F2E1E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38268" y="11118"/>
            <a:ext cx="2573515" cy="1066445"/>
          </a:xfrm>
          <a:prstGeom prst="rect">
            <a:avLst/>
          </a:prstGeom>
        </p:spPr>
      </p:pic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C0A7CFAC-AF91-9510-A1BC-A5A9BF8A7E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5776539"/>
              </p:ext>
            </p:extLst>
          </p:nvPr>
        </p:nvGraphicFramePr>
        <p:xfrm>
          <a:off x="914400" y="1077563"/>
          <a:ext cx="10515600" cy="29921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58799">
                  <a:extLst>
                    <a:ext uri="{9D8B030D-6E8A-4147-A177-3AD203B41FA5}">
                      <a16:colId xmlns:a16="http://schemas.microsoft.com/office/drawing/2014/main" val="1549896735"/>
                    </a:ext>
                  </a:extLst>
                </a:gridCol>
                <a:gridCol w="2046401">
                  <a:extLst>
                    <a:ext uri="{9D8B030D-6E8A-4147-A177-3AD203B41FA5}">
                      <a16:colId xmlns:a16="http://schemas.microsoft.com/office/drawing/2014/main" val="7940181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375064798"/>
                    </a:ext>
                  </a:extLst>
                </a:gridCol>
                <a:gridCol w="1633194">
                  <a:extLst>
                    <a:ext uri="{9D8B030D-6E8A-4147-A177-3AD203B41FA5}">
                      <a16:colId xmlns:a16="http://schemas.microsoft.com/office/drawing/2014/main" val="1540287510"/>
                    </a:ext>
                  </a:extLst>
                </a:gridCol>
                <a:gridCol w="1872006">
                  <a:extLst>
                    <a:ext uri="{9D8B030D-6E8A-4147-A177-3AD203B41FA5}">
                      <a16:colId xmlns:a16="http://schemas.microsoft.com/office/drawing/2014/main" val="318600820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300106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600" dirty="0"/>
                        <a:t>5º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Segunda-feira (28)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Terça- feira(29)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Quarta- feira(30)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Quinta-feira(01/05)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Sexta-feira(02/05)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83448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sz="1600" dirty="0"/>
                    </a:p>
                    <a:p>
                      <a:endParaRPr lang="pt-BR" sz="1600" dirty="0"/>
                    </a:p>
                    <a:p>
                      <a:r>
                        <a:rPr lang="pt-BR" sz="1600" dirty="0"/>
                        <a:t>Matutino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 </a:t>
                      </a:r>
                    </a:p>
                    <a:p>
                      <a:r>
                        <a:rPr lang="pt-BR" sz="1600" dirty="0"/>
                        <a:t>Ovo mexido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Polenta cremosa</a:t>
                      </a:r>
                    </a:p>
                    <a:p>
                      <a:r>
                        <a:rPr lang="pt-BR" sz="1600" dirty="0"/>
                        <a:t>Frango ao molho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 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Carne de Panela</a:t>
                      </a:r>
                    </a:p>
                    <a:p>
                      <a:r>
                        <a:rPr lang="pt-BR" sz="1600" dirty="0"/>
                        <a:t>Salada/ Legumes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600" b="1" dirty="0"/>
                    </a:p>
                    <a:p>
                      <a:pPr algn="ctr"/>
                      <a:endParaRPr lang="pt-BR" sz="1600" b="1" dirty="0"/>
                    </a:p>
                    <a:p>
                      <a:pPr algn="ctr"/>
                      <a:r>
                        <a:rPr lang="pt-BR" sz="1600" b="1" dirty="0"/>
                        <a:t>FERIADO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600" b="1" dirty="0"/>
                    </a:p>
                    <a:p>
                      <a:pPr algn="ctr"/>
                      <a:endParaRPr lang="pt-BR" sz="1600" b="1" dirty="0"/>
                    </a:p>
                    <a:p>
                      <a:pPr algn="ctr"/>
                      <a:r>
                        <a:rPr lang="pt-BR" sz="1600" b="1" dirty="0"/>
                        <a:t>RECESSO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808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sz="1600" dirty="0"/>
                    </a:p>
                    <a:p>
                      <a:endParaRPr lang="pt-BR" sz="1600" dirty="0"/>
                    </a:p>
                    <a:p>
                      <a:r>
                        <a:rPr lang="pt-BR" sz="1600" dirty="0"/>
                        <a:t>Vespertino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Ovos Mexidos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Arroz</a:t>
                      </a:r>
                    </a:p>
                    <a:p>
                      <a:r>
                        <a:rPr lang="pt-BR" sz="1600" dirty="0"/>
                        <a:t>Feijão</a:t>
                      </a:r>
                    </a:p>
                    <a:p>
                      <a:r>
                        <a:rPr lang="pt-BR" sz="1600" dirty="0"/>
                        <a:t>Polenta cremosa</a:t>
                      </a:r>
                    </a:p>
                    <a:p>
                      <a:r>
                        <a:rPr lang="pt-BR" sz="1600" dirty="0"/>
                        <a:t>Frango ao molho</a:t>
                      </a:r>
                    </a:p>
                    <a:p>
                      <a:r>
                        <a:rPr lang="pt-BR" sz="1600" dirty="0"/>
                        <a:t>Salada 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/>
                        <a:t>Suco Polpa de Frutas</a:t>
                      </a:r>
                    </a:p>
                    <a:p>
                      <a:r>
                        <a:rPr lang="pt-BR" sz="1600" dirty="0"/>
                        <a:t>Pão com manteiga</a:t>
                      </a:r>
                    </a:p>
                    <a:p>
                      <a:r>
                        <a:rPr lang="pt-BR" sz="16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475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91087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895</Words>
  <Application>Microsoft Office PowerPoint</Application>
  <PresentationFormat>Widescreen</PresentationFormat>
  <Paragraphs>303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0" baseType="lpstr">
      <vt:lpstr>Aptos Display</vt:lpstr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SECRETARIA EDUCAÇÃO</dc:creator>
  <cp:lastModifiedBy>SECRETARIA EDUCAÇÃO</cp:lastModifiedBy>
  <cp:revision>22</cp:revision>
  <dcterms:created xsi:type="dcterms:W3CDTF">2025-05-19T18:38:09Z</dcterms:created>
  <dcterms:modified xsi:type="dcterms:W3CDTF">2025-05-29T18:24:51Z</dcterms:modified>
</cp:coreProperties>
</file>