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DCC3E7"/>
    <a:srgbClr val="A96CC4"/>
    <a:srgbClr val="E3D0E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B15A7-7A86-4326-9667-8353AD88C579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186A1-7D36-480B-988E-3DA879E6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62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186A1-7D36-480B-988E-3DA879E6B0D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55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8A530-4119-A163-A47E-114C71D48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629394-258E-28DD-7CED-DD1907686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C37608-F79E-BA09-F26F-046724F6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10F2DF-09CB-5BC2-2FB1-A61FD1F5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76FD0D-EF6C-C786-6C5C-25F48E6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11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4A14B-5A63-C318-124C-F932AA1F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B8429B-BBD1-EF7F-F361-318362479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EA27C1-8D99-A557-2B14-12B549BC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C488C-4C69-E0A7-D9BE-AB7E2691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FCE40-F34F-0E4B-370F-4DB9186A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49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87F4F5-2B4E-B7B4-0F1F-F4E85D12D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530E4A-8ADF-AFC6-0E1C-C21C92F7F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CAEA49-461B-C69D-974B-407E7EC1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59397C-DBF8-7A71-AF8D-BA3D2C68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153791-4CA1-C026-8161-790DBFF7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6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A45-4D59-794E-B190-2D74DC4D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80DB0E-797B-E360-DA80-6FBCEBB73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405E0C-6B7D-87B1-9C18-2BEBBCAA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3F6A7D-95CD-2168-ED2B-D8A88597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016CB5-F671-D314-A0E8-1601E5D3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08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38683-9828-D0C5-0A13-716EC523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228A2C-5537-1D05-CE02-54A207F6E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86375-2692-5728-BE78-397EA7EC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9FFBAA-9A24-4711-CD8C-EDF21C3C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6A219E-57C3-4510-DA12-81E08E81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82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48C56-2B0D-EE02-55A0-24D169AB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65A4F0-A01B-E8F8-130A-012C324DE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36EB7B-C996-1638-6C21-36C62ECAC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CF948F-B6B1-79BF-B693-3B98534A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E5A194-F35E-7C56-2C2E-E6B0EB34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EE1C60-4CA2-1747-BDAE-EDCFBEF9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10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9F958-167C-4548-3020-DD31002F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EC6B47-E7EE-C8B5-9D0E-40E3E85E1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D3C25D-3577-DC90-F1A4-49735B90F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B5F92A-5F96-9F11-F0B7-6EB9328EE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BD091C-214E-8FAC-D95E-76676F5D2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6B89F3-B145-7CDB-6536-B01259AA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AEFAB1-5CF6-18F9-0CA9-676D4058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68DF63-EB95-A92D-5DAC-631C3988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92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4EE30-5B39-BACA-E32E-A3218CC3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4F9E67-329E-5F59-175B-2CD0757E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22BFE0-F718-4C62-CF63-C4D7B423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3D1768-CC08-83DB-887E-176550D4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8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B0E2355-CC50-66A6-4048-D7D69F57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8A0FA2-115A-B210-5D30-334BF797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ED2104-A1CE-D18D-D504-3713589B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93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CE302-DA4A-D61D-0B35-D407C493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38674-D7E7-AB7E-3321-5F9E1A3C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238AB8-7C59-D6E8-F8FD-ABF7E1A4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06D084-D7CB-7F5A-AEE3-93D0FE29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0F77A1-9CFC-5DA5-9C65-1C4FA34F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0A6DC8-BD68-F1B2-C513-F873E89F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9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C4DB0-3543-EF9C-F838-0C800D3D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DD87C9A-0A11-83C7-10DC-80B64ACB8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DCED6D-C259-6148-3ACA-3B1E4A0C7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BA2C91-1B33-0B85-4BAF-3BE94ED4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958E81-6C46-66A2-565E-89077CD1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FCB65C-B1EF-65AA-057B-1FFDDA69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00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A80BA0-8D26-E08D-029F-BA4896CC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000A78-E3F0-1960-7D14-5E668FDBD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601474-3917-EF3D-7B27-3F255C7D4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C260-225F-464A-AEF6-9342E3AFD6AD}" type="datetimeFigureOut">
              <a:rPr lang="pt-BR" smtClean="0"/>
              <a:t>23/07/2025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FF364-21C1-F228-1D91-9D3833965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5AEC4B-CC08-9E84-02BB-C13C14793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5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C6673-1CDD-6DFA-E20C-76D4AE7A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2176"/>
          </a:xfrm>
        </p:spPr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Pref. Francisco da S. Leal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Julho/2025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BC01E691-0090-AA57-8277-550D8C978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007534"/>
              </p:ext>
            </p:extLst>
          </p:nvPr>
        </p:nvGraphicFramePr>
        <p:xfrm>
          <a:off x="914394" y="1303619"/>
          <a:ext cx="10515606" cy="1681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2073547207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1204482721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4051434381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838743868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4067532270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4030239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bg1"/>
                          </a:solidFill>
                        </a:rPr>
                        <a:t>1º Semana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bg1"/>
                          </a:solidFill>
                        </a:rPr>
                        <a:t>Segunda-feira 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bg1"/>
                          </a:solidFill>
                        </a:rPr>
                        <a:t>Terça- feira (01)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bg1"/>
                          </a:solidFill>
                        </a:rPr>
                        <a:t>Quarta- feira (02)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bg1"/>
                          </a:solidFill>
                        </a:rPr>
                        <a:t>Quinta-feira (03)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>
                          <a:solidFill>
                            <a:schemeClr val="bg1"/>
                          </a:solidFill>
                        </a:rPr>
                        <a:t>Sexta-feira (04)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0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 </a:t>
                      </a:r>
                    </a:p>
                    <a:p>
                      <a:endParaRPr lang="pt-BR" sz="1600" dirty="0"/>
                    </a:p>
                    <a:p>
                      <a:r>
                        <a:rPr lang="pt-BR" sz="1600" dirty="0"/>
                        <a:t>Matutino</a:t>
                      </a:r>
                    </a:p>
                  </a:txBody>
                  <a:tcPr>
                    <a:solidFill>
                      <a:srgbClr val="A96C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solidFill>
                      <a:srgbClr val="A96C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Carne c/ mandioca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>
                    <a:solidFill>
                      <a:srgbClr val="A96C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 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Frango cozido</a:t>
                      </a:r>
                    </a:p>
                    <a:p>
                      <a:r>
                        <a:rPr lang="pt-BR" sz="1600" dirty="0"/>
                        <a:t>Salada/ Legumes</a:t>
                      </a:r>
                    </a:p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A96C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 </a:t>
                      </a:r>
                    </a:p>
                    <a:p>
                      <a:r>
                        <a:rPr lang="pt-BR" sz="1600" dirty="0"/>
                        <a:t>Canjiquinha c/</a:t>
                      </a:r>
                    </a:p>
                    <a:p>
                      <a:r>
                        <a:rPr lang="pt-BR" sz="1600" dirty="0"/>
                        <a:t>Carne suína</a:t>
                      </a:r>
                    </a:p>
                    <a:p>
                      <a:r>
                        <a:rPr lang="pt-BR" sz="1600" dirty="0"/>
                        <a:t>Salada/ Legumes</a:t>
                      </a:r>
                    </a:p>
                  </a:txBody>
                  <a:tcPr>
                    <a:solidFill>
                      <a:srgbClr val="A96CC4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Frango ao molho</a:t>
                      </a:r>
                    </a:p>
                    <a:p>
                      <a:r>
                        <a:rPr lang="pt-BR" sz="1600" dirty="0"/>
                        <a:t>Salada/ Legumes</a:t>
                      </a:r>
                    </a:p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A96CC4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5536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7A6F1103-17A4-A73A-C8B7-FF0EC9DC9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12" y="11118"/>
            <a:ext cx="1237595" cy="12071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CCB532-0EBD-726A-60BF-99B1AD62B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D60468F-62FC-6996-F021-D49163A014DB}"/>
              </a:ext>
            </a:extLst>
          </p:cNvPr>
          <p:cNvSpPr/>
          <p:nvPr/>
        </p:nvSpPr>
        <p:spPr>
          <a:xfrm>
            <a:off x="1243355" y="5192905"/>
            <a:ext cx="9857689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058028B-0E13-B2C4-A87E-7C4460C1E78A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70C596B-8340-B6ED-E87C-B138B0E53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872392"/>
              </p:ext>
            </p:extLst>
          </p:nvPr>
        </p:nvGraphicFramePr>
        <p:xfrm>
          <a:off x="914400" y="3252345"/>
          <a:ext cx="10515600" cy="19405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6114807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800216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729048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4340201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910987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68237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Vespertino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Arroz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Feijão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Carne c/ mandioca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Salada / Legumes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Suco Polpa de Frutas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Pão com manteiga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Fruta</a:t>
                      </a:r>
                    </a:p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Arroz 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Canjiquinha 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Carne de panela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Salada/ Legumes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Bebida láctea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Bolo simples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Fruta</a:t>
                      </a:r>
                    </a:p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3D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169729"/>
                  </a:ext>
                </a:extLst>
              </a:tr>
              <a:tr h="217105">
                <a:tc gridSpan="6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Média semanal Nutricional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824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Energia: 330kcal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Proteína: 18,6g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Carboidrato:47,80g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Lipídio: 7,17g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115462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6E18A4F4-A164-E311-088C-F8D26FD5C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261" y="89414"/>
            <a:ext cx="3405073" cy="10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4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A89D7-4ABB-235B-7CCA-F7BCEBDB7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1690688"/>
            <a:ext cx="10515600" cy="516731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B62209C-4E40-9B11-C5C3-F973A19CDED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7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Pref. Francisco da S. Leal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</a:rPr>
              <a:t>Julho/2025</a:t>
            </a:r>
          </a:p>
        </p:txBody>
      </p:sp>
      <p:graphicFrame>
        <p:nvGraphicFramePr>
          <p:cNvPr id="5" name="Espaço Reservado para Conteúdo 7">
            <a:extLst>
              <a:ext uri="{FF2B5EF4-FFF2-40B4-BE49-F238E27FC236}">
                <a16:creationId xmlns:a16="http://schemas.microsoft.com/office/drawing/2014/main" id="{5C856D0E-B188-DA0E-8BA7-97C6BF25E9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827467"/>
              </p:ext>
            </p:extLst>
          </p:nvPr>
        </p:nvGraphicFramePr>
        <p:xfrm>
          <a:off x="914400" y="1218231"/>
          <a:ext cx="10515606" cy="2169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2073547207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1204482721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4051434381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838743868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4067532270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4030239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2º Semana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Segunda-feira (07)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Terça- feira (08)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Quarta- feira (09)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Quinta-feira (10)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Sexta-feira (11)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0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 </a:t>
                      </a:r>
                    </a:p>
                    <a:p>
                      <a:endParaRPr lang="pt-BR" sz="1600" dirty="0"/>
                    </a:p>
                    <a:p>
                      <a:r>
                        <a:rPr lang="pt-BR" sz="1600" dirty="0"/>
                        <a:t>Matutino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 </a:t>
                      </a:r>
                    </a:p>
                    <a:p>
                      <a:r>
                        <a:rPr lang="pt-BR" sz="1600" dirty="0"/>
                        <a:t>Ovo mexido</a:t>
                      </a:r>
                    </a:p>
                    <a:p>
                      <a:r>
                        <a:rPr lang="pt-BR" sz="1600" dirty="0"/>
                        <a:t>Salada/ legumes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Frango cozido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Festinha:</a:t>
                      </a:r>
                    </a:p>
                    <a:p>
                      <a:r>
                        <a:rPr lang="pt-BR" sz="1600" dirty="0"/>
                        <a:t>Cachorro quente</a:t>
                      </a:r>
                    </a:p>
                    <a:p>
                      <a:r>
                        <a:rPr lang="pt-BR" sz="1600" dirty="0"/>
                        <a:t>Suco Polpa de frutas</a:t>
                      </a:r>
                    </a:p>
                    <a:p>
                      <a:r>
                        <a:rPr lang="pt-BR" sz="1600" dirty="0"/>
                        <a:t>Canjica</a:t>
                      </a:r>
                    </a:p>
                    <a:p>
                      <a:r>
                        <a:rPr lang="pt-BR" sz="1600" dirty="0"/>
                        <a:t>Pipoca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  <a:p>
                      <a:pPr algn="ctr"/>
                      <a:r>
                        <a:rPr lang="pt-BR" sz="1600" dirty="0"/>
                        <a:t>FÉRIAS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  <a:p>
                      <a:pPr algn="ctr"/>
                      <a:r>
                        <a:rPr lang="pt-BR" sz="1600" dirty="0"/>
                        <a:t>FÉRIAS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5536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3206EFC7-5C91-96A3-A1DD-D6956E00C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2" y="11118"/>
            <a:ext cx="1237595" cy="120711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B483DD1-9919-4CDE-A619-B201DDFF3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5B29D62-D579-A9BE-FBB1-34948847D607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8E42B97F-9F81-C3B9-3524-FEE849B3D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957482"/>
              </p:ext>
            </p:extLst>
          </p:nvPr>
        </p:nvGraphicFramePr>
        <p:xfrm>
          <a:off x="914400" y="3252345"/>
          <a:ext cx="10515600" cy="24282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6114807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800216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729048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4340201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910987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68237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Vespertino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Arroz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Feijão 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Ovo mexido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Salada/ legumes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Arroz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Feijão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Frango cozido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Salada / Legumes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/>
                        <a:t>Festinha:</a:t>
                      </a:r>
                    </a:p>
                    <a:p>
                      <a:r>
                        <a:rPr lang="pt-BR" sz="1600" b="0" dirty="0"/>
                        <a:t>Cachorro quente</a:t>
                      </a:r>
                    </a:p>
                    <a:p>
                      <a:r>
                        <a:rPr lang="pt-BR" sz="1600" b="0" dirty="0"/>
                        <a:t>Suco Polpa de frutas</a:t>
                      </a:r>
                    </a:p>
                    <a:p>
                      <a:r>
                        <a:rPr lang="pt-BR" sz="1600" b="0" dirty="0"/>
                        <a:t>Canjica</a:t>
                      </a:r>
                    </a:p>
                    <a:p>
                      <a:r>
                        <a:rPr lang="pt-BR" sz="1600" b="0" dirty="0"/>
                        <a:t>Pipoca</a:t>
                      </a:r>
                    </a:p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  <a:p>
                      <a:pPr algn="ctr"/>
                      <a:r>
                        <a:rPr lang="pt-BR" sz="1600" dirty="0"/>
                        <a:t>FÉRIAS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/>
                    </a:p>
                    <a:p>
                      <a:pPr algn="ctr"/>
                      <a:r>
                        <a:rPr lang="pt-BR" sz="1600" dirty="0"/>
                        <a:t>FÉRIAS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169729"/>
                  </a:ext>
                </a:extLst>
              </a:tr>
              <a:tr h="217105">
                <a:tc gridSpan="6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Média semanal Nutricional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824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Energia:   364,7 kcal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Proteína:     14,37g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Carboidrato:     10,47 g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Lipídio:    10,77  g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rgbClr val="DCC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115462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6D957F78-85CF-0821-B95A-998080E0B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375" y="102159"/>
            <a:ext cx="3407959" cy="1048603"/>
          </a:xfrm>
          <a:prstGeom prst="rect">
            <a:avLst/>
          </a:prstGeom>
        </p:spPr>
      </p:pic>
      <p:pic>
        <p:nvPicPr>
          <p:cNvPr id="13" name="Espaço Reservado para Conteúdo 12">
            <a:extLst>
              <a:ext uri="{FF2B5EF4-FFF2-40B4-BE49-F238E27FC236}">
                <a16:creationId xmlns:a16="http://schemas.microsoft.com/office/drawing/2014/main" id="{F6FA5FC0-2351-ACDB-3A5D-DCBB6519A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248620" y="2423912"/>
            <a:ext cx="2667619" cy="20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2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13ACE-662A-314F-1352-725A208C0EE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7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Pref. Francisco da S. Leal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1"/>
                </a:solidFill>
                <a:latin typeface="Aptos Display" panose="020B0004020202020204" pitchFamily="34" charset="0"/>
              </a:rPr>
              <a:t>Julho/2025</a:t>
            </a:r>
          </a:p>
        </p:txBody>
      </p:sp>
      <p:graphicFrame>
        <p:nvGraphicFramePr>
          <p:cNvPr id="3" name="Espaço Reservado para Conteúdo 7">
            <a:extLst>
              <a:ext uri="{FF2B5EF4-FFF2-40B4-BE49-F238E27FC236}">
                <a16:creationId xmlns:a16="http://schemas.microsoft.com/office/drawing/2014/main" id="{BE4B3EF0-4117-9A17-788C-4F5C811A16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027695"/>
              </p:ext>
            </p:extLst>
          </p:nvPr>
        </p:nvGraphicFramePr>
        <p:xfrm>
          <a:off x="914400" y="1218231"/>
          <a:ext cx="10515606" cy="1925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2073547207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1204482721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4051434381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838743868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4067532270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4030239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4º Semana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Segunda-feira (21)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Terça- feira (22)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Quarta- feira (23)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Quinta-feira (24)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Sexta-feira (25)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0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 </a:t>
                      </a:r>
                    </a:p>
                    <a:p>
                      <a:endParaRPr lang="pt-BR" sz="1600" dirty="0"/>
                    </a:p>
                    <a:p>
                      <a:r>
                        <a:rPr lang="pt-BR" sz="1600" dirty="0"/>
                        <a:t>Matutino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FÉRIAS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FÉRIAS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Arroz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Feijão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Frango ao molho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Salada/ Legumes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Fruta</a:t>
                      </a:r>
                    </a:p>
                    <a:p>
                      <a:pPr algn="ctr"/>
                      <a:endParaRPr lang="pt-BR" sz="1600" dirty="0"/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Arroz</a:t>
                      </a:r>
                    </a:p>
                    <a:p>
                      <a:pPr algn="l"/>
                      <a:r>
                        <a:rPr lang="pt-BR" sz="1600" dirty="0"/>
                        <a:t>Canjiquinha c/ carne suína</a:t>
                      </a:r>
                    </a:p>
                    <a:p>
                      <a:pPr algn="l"/>
                      <a:r>
                        <a:rPr lang="pt-BR" sz="1600" dirty="0"/>
                        <a:t>Salada/ Legumes</a:t>
                      </a:r>
                    </a:p>
                    <a:p>
                      <a:pPr algn="l"/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dirty="0"/>
                        <a:t>Macarrão ao molho c/ carne moída</a:t>
                      </a:r>
                    </a:p>
                    <a:p>
                      <a:pPr algn="l"/>
                      <a:r>
                        <a:rPr lang="pt-BR" sz="1600" dirty="0"/>
                        <a:t>Salada/legumes</a:t>
                      </a:r>
                    </a:p>
                    <a:p>
                      <a:pPr algn="l"/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5536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4354B679-8F3D-D0CF-6BC5-1916EBD3C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2" y="11118"/>
            <a:ext cx="1237595" cy="12071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2624E2A-089C-F144-1BB1-DDB648329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E94565AB-7617-9D53-3787-2F920DBD328B}"/>
              </a:ext>
            </a:extLst>
          </p:cNvPr>
          <p:cNvSpPr/>
          <p:nvPr/>
        </p:nvSpPr>
        <p:spPr>
          <a:xfrm>
            <a:off x="1243355" y="5436745"/>
            <a:ext cx="9857689" cy="700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2A419D4-E4D0-B95A-3675-40B0CEC85368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39D76082-64FE-8E26-45FF-51DFC27CF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29226"/>
              </p:ext>
            </p:extLst>
          </p:nvPr>
        </p:nvGraphicFramePr>
        <p:xfrm>
          <a:off x="914400" y="3252345"/>
          <a:ext cx="10515600" cy="2184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6114807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800216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729048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4340201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910987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68237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Vespertino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FÉRIAS</a:t>
                      </a:r>
                      <a:endParaRPr kumimoji="0" lang="pt-B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FÉRIAS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Arroz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Feijão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Frango ao molho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Salada/ Legumes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dirty="0"/>
                        <a:t>Fruta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/>
                        <a:t>Arroz</a:t>
                      </a:r>
                    </a:p>
                    <a:p>
                      <a:pPr algn="l"/>
                      <a:r>
                        <a:rPr lang="pt-BR" sz="1600" b="0" dirty="0"/>
                        <a:t>Canjiquinha c/ carne suína</a:t>
                      </a:r>
                    </a:p>
                    <a:p>
                      <a:pPr algn="l"/>
                      <a:r>
                        <a:rPr lang="pt-BR" sz="1600" b="0" dirty="0"/>
                        <a:t>Salada/ Legumes</a:t>
                      </a:r>
                    </a:p>
                    <a:p>
                      <a:pPr algn="l"/>
                      <a:r>
                        <a:rPr lang="pt-BR" sz="1600" b="0" dirty="0"/>
                        <a:t>Fruta</a:t>
                      </a:r>
                    </a:p>
                    <a:p>
                      <a:pPr algn="ctr"/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Leite c/ achocolatado</a:t>
                      </a:r>
                    </a:p>
                    <a:p>
                      <a:pPr algn="l"/>
                      <a:r>
                        <a:rPr lang="pt-BR" sz="1600" b="0">
                          <a:solidFill>
                            <a:schemeClr val="tx1"/>
                          </a:solidFill>
                        </a:rPr>
                        <a:t>Bolo simples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Fruta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169729"/>
                  </a:ext>
                </a:extLst>
              </a:tr>
              <a:tr h="217105">
                <a:tc gridSpan="6">
                  <a:txBody>
                    <a:bodyPr/>
                    <a:lstStyle/>
                    <a:p>
                      <a:pPr algn="ctr"/>
                      <a:r>
                        <a:rPr lang="pt-BR" sz="1100" dirty="0">
                          <a:solidFill>
                            <a:srgbClr val="FFFFCC"/>
                          </a:solidFill>
                        </a:rPr>
                        <a:t>Média semanal Nutricional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824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rgbClr val="FFFFCC"/>
                          </a:solidFill>
                        </a:rPr>
                        <a:t>Energia:    330kcal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rgbClr val="FFFFCC"/>
                          </a:solidFill>
                        </a:rPr>
                        <a:t>Proteína:     18g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rgbClr val="FFFFCC"/>
                          </a:solidFill>
                        </a:rPr>
                        <a:t>Carboidrato:      47,8g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>
                          <a:solidFill>
                            <a:srgbClr val="FFFFCC"/>
                          </a:solidFill>
                        </a:rPr>
                        <a:t>Lipídio:     7,8 g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rgbClr val="DCC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115462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C1AE2B14-1DCC-EF3A-44D4-3A1C91E60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375" y="74466"/>
            <a:ext cx="3407959" cy="104860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7D47517-3369-4104-7F6D-9C171CE2D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35988">
            <a:off x="3094339" y="2461024"/>
            <a:ext cx="2678763" cy="194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9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109BD-5521-24C3-B829-55BCD2CC022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07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Pref. Francisco da S. Leal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chemeClr val="accent1"/>
                </a:solidFill>
                <a:latin typeface="Aptos Display" panose="020B0004020202020204" pitchFamily="34" charset="0"/>
              </a:rPr>
              <a:t>Julho/2025</a:t>
            </a:r>
          </a:p>
        </p:txBody>
      </p:sp>
      <p:graphicFrame>
        <p:nvGraphicFramePr>
          <p:cNvPr id="3" name="Espaço Reservado para Conteúdo 7">
            <a:extLst>
              <a:ext uri="{FF2B5EF4-FFF2-40B4-BE49-F238E27FC236}">
                <a16:creationId xmlns:a16="http://schemas.microsoft.com/office/drawing/2014/main" id="{FA1E20A6-2B8A-DFD1-9E98-DBB3E2E82B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449847"/>
              </p:ext>
            </p:extLst>
          </p:nvPr>
        </p:nvGraphicFramePr>
        <p:xfrm>
          <a:off x="914400" y="1218231"/>
          <a:ext cx="10515606" cy="1437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2073547207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1204482721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4051434381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838743868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4067532270"/>
                    </a:ext>
                  </a:extLst>
                </a:gridCol>
                <a:gridCol w="1752601">
                  <a:extLst>
                    <a:ext uri="{9D8B030D-6E8A-4147-A177-3AD203B41FA5}">
                      <a16:colId xmlns:a16="http://schemas.microsoft.com/office/drawing/2014/main" val="40302396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5º Semana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Segunda-feira (28)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Terça- feira (29)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Quarta- feira (30)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Quinta-feira (31)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Sexta-feira (01)</a:t>
                      </a:r>
                    </a:p>
                  </a:txBody>
                  <a:tcPr>
                    <a:solidFill>
                      <a:srgbClr val="A96C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100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/>
                        <a:t> </a:t>
                      </a:r>
                    </a:p>
                    <a:p>
                      <a:endParaRPr lang="pt-BR" sz="1600" dirty="0"/>
                    </a:p>
                    <a:p>
                      <a:r>
                        <a:rPr lang="pt-BR" sz="1600" dirty="0"/>
                        <a:t>Matutino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 </a:t>
                      </a:r>
                    </a:p>
                    <a:p>
                      <a:r>
                        <a:rPr lang="pt-BR" sz="1600" dirty="0"/>
                        <a:t>Ovo mexido</a:t>
                      </a:r>
                    </a:p>
                    <a:p>
                      <a:r>
                        <a:rPr lang="pt-BR" sz="1600" dirty="0"/>
                        <a:t>Salada/ legumes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Carne c/ mandioca</a:t>
                      </a:r>
                    </a:p>
                    <a:p>
                      <a:r>
                        <a:rPr lang="pt-BR" sz="1600" dirty="0"/>
                        <a:t>Salada / Legumes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Sopa Canja de galinha </a:t>
                      </a:r>
                    </a:p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Arroz</a:t>
                      </a:r>
                    </a:p>
                    <a:p>
                      <a:r>
                        <a:rPr lang="pt-BR" sz="1600" dirty="0"/>
                        <a:t>Feijão</a:t>
                      </a:r>
                    </a:p>
                    <a:p>
                      <a:r>
                        <a:rPr lang="pt-BR" sz="1600" dirty="0"/>
                        <a:t>Frango com batata</a:t>
                      </a:r>
                    </a:p>
                    <a:p>
                      <a:r>
                        <a:rPr lang="pt-BR" sz="1600" dirty="0"/>
                        <a:t>Salada/ Legumes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dirty="0"/>
                        <a:t>Macarrão com carne moída</a:t>
                      </a:r>
                    </a:p>
                    <a:p>
                      <a:r>
                        <a:rPr lang="pt-BR" sz="1600" dirty="0"/>
                        <a:t>Salada/ Legumes</a:t>
                      </a:r>
                    </a:p>
                    <a:p>
                      <a:r>
                        <a:rPr lang="pt-BR" sz="1600" dirty="0"/>
                        <a:t>Fruta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85536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B612DB25-A813-1B53-9D5E-FFED627C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2" y="11118"/>
            <a:ext cx="1237595" cy="12071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B951D1F-ECBE-FA9F-6B31-2A2F277EF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504B100-ADF6-9FF0-04CE-903048826E0E}"/>
              </a:ext>
            </a:extLst>
          </p:cNvPr>
          <p:cNvSpPr/>
          <p:nvPr/>
        </p:nvSpPr>
        <p:spPr>
          <a:xfrm>
            <a:off x="1243355" y="5192905"/>
            <a:ext cx="9857689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2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8F0EF18-A566-E937-CAF4-73A94018F85D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17D4F9B4-B139-D588-1172-FDCEC3A66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51922"/>
              </p:ext>
            </p:extLst>
          </p:nvPr>
        </p:nvGraphicFramePr>
        <p:xfrm>
          <a:off x="914400" y="3252345"/>
          <a:ext cx="10515600" cy="19405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6114807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800216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27290484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4340201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691098795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68237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Vespertino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Arroz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Feijão 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Ovo mexido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Salada/ legumes</a:t>
                      </a: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Arroz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Feijão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Carne c/ mandioca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Salada / Legumes</a:t>
                      </a:r>
                    </a:p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Leite batido com polpa de frutas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Pão com manteiga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Fruta</a:t>
                      </a:r>
                    </a:p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Arroz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Feijão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Frango com batata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Salada/ Legumes</a:t>
                      </a:r>
                    </a:p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C3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Leite batido c/ polpa </a:t>
                      </a:r>
                      <a:r>
                        <a:rPr lang="pt-BR" sz="1600" b="0">
                          <a:solidFill>
                            <a:schemeClr val="tx1"/>
                          </a:solidFill>
                        </a:rPr>
                        <a:t>de frutas</a:t>
                      </a:r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Bolo simples</a:t>
                      </a:r>
                    </a:p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</a:rPr>
                        <a:t>Fruta</a:t>
                      </a:r>
                    </a:p>
                    <a:p>
                      <a:endParaRPr lang="pt-BR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CC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169729"/>
                  </a:ext>
                </a:extLst>
              </a:tr>
              <a:tr h="217105">
                <a:tc gridSpan="6">
                  <a:txBody>
                    <a:bodyPr/>
                    <a:lstStyle/>
                    <a:p>
                      <a:pPr algn="ctr"/>
                      <a:r>
                        <a:rPr lang="pt-BR" sz="1100" dirty="0"/>
                        <a:t>Média semanal Nutricional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9824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Energia:   375,46 kcal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Proteína:    17,65 g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Carboidrato: 54,36g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/>
                        <a:t>Lipídio: 9,49 g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115462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4E3D6469-834A-6EA2-3537-7A576E20B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375" y="124259"/>
            <a:ext cx="340795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1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653</Words>
  <Application>Microsoft Office PowerPoint</Application>
  <PresentationFormat>Widescreen</PresentationFormat>
  <Paragraphs>213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Aptos Display</vt:lpstr>
      <vt:lpstr>Arial</vt:lpstr>
      <vt:lpstr>Calibri</vt:lpstr>
      <vt:lpstr>Calibri Light</vt:lpstr>
      <vt:lpstr>Tema do Office</vt:lpstr>
      <vt:lpstr>Cardápio Escola Pref. Francisco da S. Leal Julho/2025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SECRETARIA EDUCAÇÃO</dc:creator>
  <cp:lastModifiedBy>SECRETARIA EDUCAÇÃO</cp:lastModifiedBy>
  <cp:revision>37</cp:revision>
  <dcterms:created xsi:type="dcterms:W3CDTF">2025-05-19T18:38:09Z</dcterms:created>
  <dcterms:modified xsi:type="dcterms:W3CDTF">2025-07-23T14:22:58Z</dcterms:modified>
</cp:coreProperties>
</file>