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8" r:id="rId3"/>
    <p:sldId id="269" r:id="rId4"/>
    <p:sldId id="270" r:id="rId5"/>
    <p:sldId id="259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RETARIA EDUCAÇÃO" initials="SE" lastIdx="2" clrIdx="0">
    <p:extLst>
      <p:ext uri="{19B8F6BF-5375-455C-9EA6-DF929625EA0E}">
        <p15:presenceInfo xmlns:p15="http://schemas.microsoft.com/office/powerpoint/2012/main" userId="SECRETARIA EDUCAÇÃ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15A7-7A86-4326-9667-8353AD88C579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86A1-7D36-480B-988E-3DA879E6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6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8A530-4119-A163-A47E-114C71D48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629394-258E-28DD-7CED-DD1907686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37608-F79E-BA09-F26F-046724F6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0F2DF-09CB-5BC2-2FB1-A61FD1F5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76FD0D-EF6C-C786-6C5C-25F48E6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11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4A14B-5A63-C318-124C-F932AA1F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B8429B-BBD1-EF7F-F361-31836247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EA27C1-8D99-A557-2B14-12B549B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C488C-4C69-E0A7-D9BE-AB7E2691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FCE40-F34F-0E4B-370F-4DB9186A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87F4F5-2B4E-B7B4-0F1F-F4E85D12D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530E4A-8ADF-AFC6-0E1C-C21C92F7F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AEA49-461B-C69D-974B-407E7EC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59397C-DBF8-7A71-AF8D-BA3D2C68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53791-4CA1-C026-8161-790DBFF7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6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A45-4D59-794E-B190-2D74DC4D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80DB0E-797B-E360-DA80-6FBCEBB7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405E0C-6B7D-87B1-9C18-2BEBBCAA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F6A7D-95CD-2168-ED2B-D8A8859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016CB5-F671-D314-A0E8-1601E5D3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08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38683-9828-D0C5-0A13-716EC523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228A2C-5537-1D05-CE02-54A207F6E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86375-2692-5728-BE78-397EA7EC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9FFBAA-9A24-4711-CD8C-EDF21C3C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6A219E-57C3-4510-DA12-81E08E81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82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48C56-2B0D-EE02-55A0-24D169AB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65A4F0-A01B-E8F8-130A-012C324D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36EB7B-C996-1638-6C21-36C62ECAC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F948F-B6B1-79BF-B693-3B98534A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E5A194-F35E-7C56-2C2E-E6B0EB34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EE1C60-4CA2-1747-BDAE-EDCFBEF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0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9F958-167C-4548-3020-DD31002F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EC6B47-E7EE-C8B5-9D0E-40E3E85E1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D3C25D-3577-DC90-F1A4-49735B90F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B5F92A-5F96-9F11-F0B7-6EB9328EE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BD091C-214E-8FAC-D95E-76676F5D2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6B89F3-B145-7CDB-6536-B01259A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AEFAB1-5CF6-18F9-0CA9-676D4058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68DF63-EB95-A92D-5DAC-631C3988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9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4EE30-5B39-BACA-E32E-A3218CC3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4F9E67-329E-5F59-175B-2CD0757E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22BFE0-F718-4C62-CF63-C4D7B423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D1768-CC08-83DB-887E-176550D4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8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0E2355-CC50-66A6-4048-D7D69F5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8A0FA2-115A-B210-5D30-334BF797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D2104-A1CE-D18D-D504-3713589B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3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E302-DA4A-D61D-0B35-D407C493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38674-D7E7-AB7E-3321-5F9E1A3C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238AB8-7C59-D6E8-F8FD-ABF7E1A4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6D084-D7CB-7F5A-AEE3-93D0FE29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0F77A1-9CFC-5DA5-9C65-1C4FA34F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0A6DC8-BD68-F1B2-C513-F873E89F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C4DB0-3543-EF9C-F838-0C800D3D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D87C9A-0A11-83C7-10DC-80B64ACB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DCED6D-C259-6148-3ACA-3B1E4A0C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BA2C91-1B33-0B85-4BAF-3BE94ED4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958E81-6C46-66A2-565E-89077CD1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FCB65C-B1EF-65AA-057B-1FFDDA69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0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A80BA0-8D26-E08D-029F-BA4896CC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000A78-E3F0-1960-7D14-5E668FDB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01474-3917-EF3D-7B27-3F255C7D4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C260-225F-464A-AEF6-9342E3AFD6AD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FF364-21C1-F228-1D91-9D3833965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5AEC4B-CC08-9E84-02BB-C13C14793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5A32ED2-D7F1-106D-9EA1-1564ADFC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457" y="0"/>
            <a:ext cx="3890544" cy="12535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C0BC1A-31F8-7FEB-5AA4-946F167E2D9E}"/>
              </a:ext>
            </a:extLst>
          </p:cNvPr>
          <p:cNvSpPr txBox="1">
            <a:spLocks/>
          </p:cNvSpPr>
          <p:nvPr/>
        </p:nvSpPr>
        <p:spPr>
          <a:xfrm>
            <a:off x="838200" y="174336"/>
            <a:ext cx="105156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  <a:t>  Infantil IV e V</a:t>
            </a:r>
            <a:b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200" dirty="0">
                <a:solidFill>
                  <a:schemeClr val="accent1"/>
                </a:solidFill>
                <a:latin typeface="Aptos Display" panose="020B0004020202020204" pitchFamily="34" charset="0"/>
              </a:rPr>
              <a:t>Julho/ 2025</a:t>
            </a:r>
            <a:br>
              <a:rPr lang="pt-BR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endParaRPr lang="pt-BR" dirty="0"/>
          </a:p>
        </p:txBody>
      </p:sp>
      <p:graphicFrame>
        <p:nvGraphicFramePr>
          <p:cNvPr id="3" name="Espaço Reservado para Conteúdo 6">
            <a:extLst>
              <a:ext uri="{FF2B5EF4-FFF2-40B4-BE49-F238E27FC236}">
                <a16:creationId xmlns:a16="http://schemas.microsoft.com/office/drawing/2014/main" id="{39D12E65-793F-6C9A-CB1E-6CBEFA83FB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971915"/>
              </p:ext>
            </p:extLst>
          </p:nvPr>
        </p:nvGraphicFramePr>
        <p:xfrm>
          <a:off x="490587" y="1017719"/>
          <a:ext cx="10948447" cy="394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3896">
                  <a:extLst>
                    <a:ext uri="{9D8B030D-6E8A-4147-A177-3AD203B41FA5}">
                      <a16:colId xmlns:a16="http://schemas.microsoft.com/office/drawing/2014/main" val="3841182796"/>
                    </a:ext>
                  </a:extLst>
                </a:gridCol>
                <a:gridCol w="1864151">
                  <a:extLst>
                    <a:ext uri="{9D8B030D-6E8A-4147-A177-3AD203B41FA5}">
                      <a16:colId xmlns:a16="http://schemas.microsoft.com/office/drawing/2014/main" val="8014457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23222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2924053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103223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77211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1º 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Segunda- feira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Terça-feira (01)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Quarta-feira (02)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Quinta-feira (03)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Sexta- feira (04)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9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Achocolatado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8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Peito de frango ao molho com batata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Carne de Panela com legumes</a:t>
                      </a:r>
                    </a:p>
                    <a:p>
                      <a:r>
                        <a:rPr lang="pt-BR" sz="1600" dirty="0"/>
                        <a:t>Salada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Farofa com farinha de milho</a:t>
                      </a:r>
                    </a:p>
                    <a:p>
                      <a:r>
                        <a:rPr lang="pt-BR" sz="1600" dirty="0"/>
                        <a:t>Carne suína cozida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Macarrão com carne moída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45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Tarde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Cereal c/ leite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Suco polpa de frutas</a:t>
                      </a:r>
                    </a:p>
                    <a:p>
                      <a:r>
                        <a:rPr lang="pt-BR" sz="1600" dirty="0"/>
                        <a:t>Pão caseiro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Bolo simples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26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Lanche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932546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E5BC0BF-59E6-E13D-44CB-BF192379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49" y="-102084"/>
            <a:ext cx="1237245" cy="120713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F535A97-0F65-37A8-1758-39C661F057F1}"/>
              </a:ext>
            </a:extLst>
          </p:cNvPr>
          <p:cNvSpPr/>
          <p:nvPr/>
        </p:nvSpPr>
        <p:spPr>
          <a:xfrm>
            <a:off x="1033807" y="174336"/>
            <a:ext cx="1709394" cy="6945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62E68CE-A70C-2313-89E2-51B160A3DDA2}"/>
              </a:ext>
            </a:extLst>
          </p:cNvPr>
          <p:cNvSpPr/>
          <p:nvPr/>
        </p:nvSpPr>
        <p:spPr>
          <a:xfrm>
            <a:off x="752966" y="5203639"/>
            <a:ext cx="10686068" cy="592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FDEEFA6-1F88-C08A-3D96-31E2F17AB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62537"/>
              </p:ext>
            </p:extLst>
          </p:nvPr>
        </p:nvGraphicFramePr>
        <p:xfrm>
          <a:off x="3157979" y="5840281"/>
          <a:ext cx="4967928" cy="7370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1982">
                  <a:extLst>
                    <a:ext uri="{9D8B030D-6E8A-4147-A177-3AD203B41FA5}">
                      <a16:colId xmlns:a16="http://schemas.microsoft.com/office/drawing/2014/main" val="2415634355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1091998612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2385691525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1872744567"/>
                    </a:ext>
                  </a:extLst>
                </a:gridCol>
              </a:tblGrid>
              <a:tr h="38262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Composição Nutricional do Cardápio </a:t>
                      </a:r>
                    </a:p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( média semana)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50038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 929kcal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 21g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 125g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 29g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428304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4364CB5-D18D-E37D-6F7D-DB8770A74BA0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335355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5C75172-5E59-1AE5-82E3-F0A54BFDD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448" y="0"/>
            <a:ext cx="3889585" cy="12558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A399F9-D97E-D46E-1BA0-5E3362622C93}"/>
              </a:ext>
            </a:extLst>
          </p:cNvPr>
          <p:cNvSpPr txBox="1">
            <a:spLocks/>
          </p:cNvSpPr>
          <p:nvPr/>
        </p:nvSpPr>
        <p:spPr>
          <a:xfrm>
            <a:off x="838200" y="118531"/>
            <a:ext cx="10515600" cy="8759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 Infantil IV e V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Julho/ 2025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Espaço Reservado para Conteúdo 8">
            <a:extLst>
              <a:ext uri="{FF2B5EF4-FFF2-40B4-BE49-F238E27FC236}">
                <a16:creationId xmlns:a16="http://schemas.microsoft.com/office/drawing/2014/main" id="{22D8AE4A-4BE6-0C92-FF3E-BA429BD12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259586"/>
              </p:ext>
            </p:extLst>
          </p:nvPr>
        </p:nvGraphicFramePr>
        <p:xfrm>
          <a:off x="716437" y="1080456"/>
          <a:ext cx="10722597" cy="394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2º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Segunda-feira(07)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Terça-feira (08)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Quarta-feira(09)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Quinta-feira(10)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Sexta-feira(11)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Bolacha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Ovo mexido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Creme de milho </a:t>
                      </a:r>
                    </a:p>
                    <a:p>
                      <a:r>
                        <a:rPr lang="pt-BR" sz="1600" dirty="0"/>
                        <a:t>Frango cozido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Carne bovina com mandioca</a:t>
                      </a:r>
                    </a:p>
                    <a:p>
                      <a:r>
                        <a:rPr lang="pt-BR" sz="1600" dirty="0"/>
                        <a:t>Salada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FÉRIAS 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FÉRIAS 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tarde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polpa de frutas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achocolatado</a:t>
                      </a:r>
                    </a:p>
                    <a:p>
                      <a:r>
                        <a:rPr lang="pt-BR" sz="1600" dirty="0"/>
                        <a:t>Broa de fubá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Cereal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Lanche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2C385900-44E4-49D9-4B78-5DD44D933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76AE25F-C467-DE18-26D8-2BE304E20947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CA4F64C-3136-658F-969A-ABCEAA50DA3F}"/>
              </a:ext>
            </a:extLst>
          </p:cNvPr>
          <p:cNvSpPr/>
          <p:nvPr/>
        </p:nvSpPr>
        <p:spPr>
          <a:xfrm>
            <a:off x="838200" y="4991673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alimentos, trocas e substituições são permitidas por alimentos do mesmo grupo, não alterando significativamente a composição nutricional da refeição</a:t>
            </a:r>
            <a:r>
              <a:rPr lang="pt-BR" dirty="0"/>
              <a:t>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48E4391-ADD5-9DC4-4DDF-741BEB0E36A3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99C0A4B-780A-ADFD-9077-F7FFF9451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66285"/>
              </p:ext>
            </p:extLst>
          </p:nvPr>
        </p:nvGraphicFramePr>
        <p:xfrm>
          <a:off x="3524839" y="5928690"/>
          <a:ext cx="4967928" cy="7370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1982">
                  <a:extLst>
                    <a:ext uri="{9D8B030D-6E8A-4147-A177-3AD203B41FA5}">
                      <a16:colId xmlns:a16="http://schemas.microsoft.com/office/drawing/2014/main" val="2841921696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690926973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2716616297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2663055675"/>
                    </a:ext>
                  </a:extLst>
                </a:gridCol>
              </a:tblGrid>
              <a:tr h="38262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Composição Nutricional do Cardápio </a:t>
                      </a:r>
                    </a:p>
                    <a:p>
                      <a:pPr algn="ctr"/>
                      <a:r>
                        <a:rPr lang="pt-BR" sz="1100" dirty="0"/>
                        <a:t>( média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147166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 917kcal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 19,5g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 117g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 27g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125373"/>
                  </a:ext>
                </a:extLst>
              </a:tr>
            </a:tbl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E85A13DD-6655-6DE7-0F7E-6A7718EFC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676" y="2737055"/>
            <a:ext cx="2670279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9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91F4C55-90BA-42BE-5F85-0E05A489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415" y="0"/>
            <a:ext cx="3889585" cy="12558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CC9BDF-8A6D-7030-0DCD-796D880198EC}"/>
              </a:ext>
            </a:extLst>
          </p:cNvPr>
          <p:cNvSpPr txBox="1">
            <a:spLocks/>
          </p:cNvSpPr>
          <p:nvPr/>
        </p:nvSpPr>
        <p:spPr>
          <a:xfrm>
            <a:off x="838200" y="118531"/>
            <a:ext cx="10515600" cy="8759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 Infantil IV e V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Julho/ 2025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Espaço Reservado para Conteúdo 8">
            <a:extLst>
              <a:ext uri="{FF2B5EF4-FFF2-40B4-BE49-F238E27FC236}">
                <a16:creationId xmlns:a16="http://schemas.microsoft.com/office/drawing/2014/main" id="{C7CED5F7-D024-5422-D580-E789F1D94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37003"/>
              </p:ext>
            </p:extLst>
          </p:nvPr>
        </p:nvGraphicFramePr>
        <p:xfrm>
          <a:off x="716437" y="1080456"/>
          <a:ext cx="10722597" cy="38118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8549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4º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Segunda-feira(21)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Terça-feira (22)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Quarta-feira(23)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Quinta-feira(24)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Sexta-feira(25)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214213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Pão c/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c/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Pão c/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1362424">
                <a:tc>
                  <a:txBody>
                    <a:bodyPr/>
                    <a:lstStyle/>
                    <a:p>
                      <a:r>
                        <a:rPr lang="pt-BR" sz="1600" b="1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FÉRIAS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FÉRIAS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Arroz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Feijão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Frango cozido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Salada/Legumes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Arroz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Feijão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Macarrão c/ carne moída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Salada/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Arroz</a:t>
                      </a:r>
                    </a:p>
                    <a:p>
                      <a:pPr algn="l"/>
                      <a:r>
                        <a:rPr lang="pt-BR" sz="1600" dirty="0"/>
                        <a:t>Feijão</a:t>
                      </a:r>
                    </a:p>
                    <a:p>
                      <a:pPr algn="l"/>
                      <a:r>
                        <a:rPr lang="pt-BR" sz="1600" dirty="0"/>
                        <a:t>Peito de frango ao molho</a:t>
                      </a:r>
                    </a:p>
                    <a:p>
                      <a:pPr algn="l"/>
                      <a:r>
                        <a:rPr lang="pt-BR" sz="1600" dirty="0"/>
                        <a:t>Salada/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855476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tarde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polpa de frutas</a:t>
                      </a:r>
                    </a:p>
                    <a:p>
                      <a:r>
                        <a:rPr lang="pt-BR" sz="1600" dirty="0"/>
                        <a:t>Bolo simples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Pão c/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Polpa de frutas batida c/ leite</a:t>
                      </a:r>
                    </a:p>
                    <a:p>
                      <a:pPr algn="l"/>
                      <a:r>
                        <a:rPr lang="pt-BR" sz="1600" dirty="0"/>
                        <a:t>Bolo simples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85492">
                <a:tc>
                  <a:txBody>
                    <a:bodyPr/>
                    <a:lstStyle/>
                    <a:p>
                      <a:r>
                        <a:rPr lang="pt-BR" sz="1600" b="1" dirty="0"/>
                        <a:t>Lanche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766F5B5-1503-9916-ED53-C21535604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8117F94-EAC3-302D-F64A-066E605BD498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76D578F-EB43-C2D8-16DE-72BA655BAD28}"/>
              </a:ext>
            </a:extLst>
          </p:cNvPr>
          <p:cNvSpPr/>
          <p:nvPr/>
        </p:nvSpPr>
        <p:spPr>
          <a:xfrm>
            <a:off x="838200" y="4991673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8F65AE2-798E-4140-572B-1AB761A30EC8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FFBA732-73DF-A6E7-C98E-F9083F86E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77812"/>
              </p:ext>
            </p:extLst>
          </p:nvPr>
        </p:nvGraphicFramePr>
        <p:xfrm>
          <a:off x="3477705" y="6002402"/>
          <a:ext cx="4967928" cy="6929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1982">
                  <a:extLst>
                    <a:ext uri="{9D8B030D-6E8A-4147-A177-3AD203B41FA5}">
                      <a16:colId xmlns:a16="http://schemas.microsoft.com/office/drawing/2014/main" val="2841921696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690926973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2716616297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2663055675"/>
                    </a:ext>
                  </a:extLst>
                </a:gridCol>
              </a:tblGrid>
              <a:tr h="382620">
                <a:tc gridSpan="4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147166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 921kcal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 27g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 130g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 26g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125373"/>
                  </a:ext>
                </a:extLst>
              </a:tr>
            </a:tbl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EB8BCCDB-D177-DE1A-CFD3-77ADD6FE3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686" y="2650379"/>
            <a:ext cx="2670279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4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8790BBF-2FCD-1936-197E-DEC8F9E6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448" y="0"/>
            <a:ext cx="3889585" cy="12558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CE1DEF-A24D-D74A-C2BB-7F2E594CA902}"/>
              </a:ext>
            </a:extLst>
          </p:cNvPr>
          <p:cNvSpPr txBox="1">
            <a:spLocks/>
          </p:cNvSpPr>
          <p:nvPr/>
        </p:nvSpPr>
        <p:spPr>
          <a:xfrm>
            <a:off x="838200" y="118531"/>
            <a:ext cx="10515600" cy="8759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Infantil IV e V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Julho/ 2025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Espaço Reservado para Conteúdo 8">
            <a:extLst>
              <a:ext uri="{FF2B5EF4-FFF2-40B4-BE49-F238E27FC236}">
                <a16:creationId xmlns:a16="http://schemas.microsoft.com/office/drawing/2014/main" id="{C0A31798-D185-2488-A4B2-8FE4C792D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24677"/>
              </p:ext>
            </p:extLst>
          </p:nvPr>
        </p:nvGraphicFramePr>
        <p:xfrm>
          <a:off x="716437" y="1080456"/>
          <a:ext cx="10722597" cy="369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5º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Segunda-feira(28)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Terça-feira (29)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Quarta-feira(30)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Quinta-feira(31)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Sexta-feira(01)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Bolacha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Bolacha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Ovo mexido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Polenta Cremosa </a:t>
                      </a:r>
                    </a:p>
                    <a:p>
                      <a:r>
                        <a:rPr lang="pt-BR" sz="1600" dirty="0"/>
                        <a:t>Frango cozido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Carne bovina com mandioca</a:t>
                      </a:r>
                    </a:p>
                    <a:p>
                      <a:r>
                        <a:rPr lang="pt-BR" sz="1600" dirty="0"/>
                        <a:t>Salada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Peito de frango ao molho 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Macarrão ao sugo</a:t>
                      </a:r>
                    </a:p>
                    <a:p>
                      <a:r>
                        <a:rPr lang="pt-BR" sz="1600" dirty="0"/>
                        <a:t>Carne moída 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tarde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polpa de frutas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achocolatado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polpa de frutas</a:t>
                      </a:r>
                    </a:p>
                    <a:p>
                      <a:r>
                        <a:rPr lang="pt-BR" sz="1600" dirty="0"/>
                        <a:t>Pão Caseiro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c/cacau</a:t>
                      </a:r>
                    </a:p>
                    <a:p>
                      <a:r>
                        <a:rPr lang="pt-BR" sz="1600" dirty="0"/>
                        <a:t>Bolo simples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Lanche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 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2AAE96E0-6446-F0F9-30B6-C552D1532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42EB761-D577-7563-38EB-F8C9B4F05D31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94FED4C-07A4-3B56-2C76-155DF8C7FA90}"/>
              </a:ext>
            </a:extLst>
          </p:cNvPr>
          <p:cNvSpPr/>
          <p:nvPr/>
        </p:nvSpPr>
        <p:spPr>
          <a:xfrm>
            <a:off x="838200" y="4991673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482589-E3AE-9DBD-A814-50CE9A146280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FBFA7F0-ED70-2C0C-3307-0A082C9CB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15319"/>
              </p:ext>
            </p:extLst>
          </p:nvPr>
        </p:nvGraphicFramePr>
        <p:xfrm>
          <a:off x="3524839" y="6002402"/>
          <a:ext cx="4967928" cy="7370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1982">
                  <a:extLst>
                    <a:ext uri="{9D8B030D-6E8A-4147-A177-3AD203B41FA5}">
                      <a16:colId xmlns:a16="http://schemas.microsoft.com/office/drawing/2014/main" val="2841921696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690926973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2716616297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2663055675"/>
                    </a:ext>
                  </a:extLst>
                </a:gridCol>
              </a:tblGrid>
              <a:tr h="38262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Composição Nutricional do Cardápio </a:t>
                      </a:r>
                    </a:p>
                    <a:p>
                      <a:pPr algn="ctr"/>
                      <a:r>
                        <a:rPr lang="pt-BR" sz="1100" dirty="0"/>
                        <a:t>( média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147166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 929kcal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 21g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 125g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 29g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12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55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05144D-8389-463C-7741-3FDE81B68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111" y="31975"/>
            <a:ext cx="3240463" cy="170332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EAF16F-0597-25A2-9D09-5597EEA7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210DFEA-6838-AF50-43EA-2057B133C3F3}"/>
              </a:ext>
            </a:extLst>
          </p:cNvPr>
          <p:cNvSpPr txBox="1">
            <a:spLocks/>
          </p:cNvSpPr>
          <p:nvPr/>
        </p:nvSpPr>
        <p:spPr>
          <a:xfrm>
            <a:off x="838200" y="64252"/>
            <a:ext cx="10515600" cy="144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</a:p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Berçário I</a:t>
            </a:r>
            <a:br>
              <a:rPr lang="pt-BR" sz="18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1800" i="1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Julho/ 2025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F891A38E-E007-7142-FBC5-162BCAE13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719676"/>
              </p:ext>
            </p:extLst>
          </p:nvPr>
        </p:nvGraphicFramePr>
        <p:xfrm>
          <a:off x="667731" y="1508289"/>
          <a:ext cx="10927236" cy="36224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1206">
                  <a:extLst>
                    <a:ext uri="{9D8B030D-6E8A-4147-A177-3AD203B41FA5}">
                      <a16:colId xmlns:a16="http://schemas.microsoft.com/office/drawing/2014/main" val="455514861"/>
                    </a:ext>
                  </a:extLst>
                </a:gridCol>
                <a:gridCol w="1821206">
                  <a:extLst>
                    <a:ext uri="{9D8B030D-6E8A-4147-A177-3AD203B41FA5}">
                      <a16:colId xmlns:a16="http://schemas.microsoft.com/office/drawing/2014/main" val="1562931665"/>
                    </a:ext>
                  </a:extLst>
                </a:gridCol>
                <a:gridCol w="1821206">
                  <a:extLst>
                    <a:ext uri="{9D8B030D-6E8A-4147-A177-3AD203B41FA5}">
                      <a16:colId xmlns:a16="http://schemas.microsoft.com/office/drawing/2014/main" val="3676551852"/>
                    </a:ext>
                  </a:extLst>
                </a:gridCol>
                <a:gridCol w="1821206">
                  <a:extLst>
                    <a:ext uri="{9D8B030D-6E8A-4147-A177-3AD203B41FA5}">
                      <a16:colId xmlns:a16="http://schemas.microsoft.com/office/drawing/2014/main" val="3044905241"/>
                    </a:ext>
                  </a:extLst>
                </a:gridCol>
                <a:gridCol w="1821206">
                  <a:extLst>
                    <a:ext uri="{9D8B030D-6E8A-4147-A177-3AD203B41FA5}">
                      <a16:colId xmlns:a16="http://schemas.microsoft.com/office/drawing/2014/main" val="1839545916"/>
                    </a:ext>
                  </a:extLst>
                </a:gridCol>
                <a:gridCol w="1821206">
                  <a:extLst>
                    <a:ext uri="{9D8B030D-6E8A-4147-A177-3AD203B41FA5}">
                      <a16:colId xmlns:a16="http://schemas.microsoft.com/office/drawing/2014/main" val="2085720776"/>
                    </a:ext>
                  </a:extLst>
                </a:gridCol>
              </a:tblGrid>
              <a:tr h="540866"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Segunda -feira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Terça- feira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Quarta-feira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Quinta-feira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Sexta-feira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63794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pt-BR" sz="1400" b="1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801348"/>
                  </a:ext>
                </a:extLst>
              </a:tr>
              <a:tr h="610053">
                <a:tc>
                  <a:txBody>
                    <a:bodyPr/>
                    <a:lstStyle/>
                    <a:p>
                      <a:r>
                        <a:rPr lang="pt-BR" sz="1400" b="1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Canjiquinha </a:t>
                      </a:r>
                    </a:p>
                    <a:p>
                      <a:r>
                        <a:rPr lang="pt-BR" sz="1400" dirty="0"/>
                        <a:t>Carne moída</a:t>
                      </a:r>
                    </a:p>
                    <a:p>
                      <a:r>
                        <a:rPr lang="pt-BR" sz="1400" dirty="0"/>
                        <a:t>legumes amassadinho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papa</a:t>
                      </a:r>
                    </a:p>
                    <a:p>
                      <a:r>
                        <a:rPr lang="pt-BR" sz="1400" dirty="0"/>
                        <a:t>Peito de frango desfiado ao molho com batata e abobrinha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papa</a:t>
                      </a:r>
                    </a:p>
                    <a:p>
                      <a:r>
                        <a:rPr lang="pt-BR" sz="1400" dirty="0"/>
                        <a:t>Feijão  amassadinho</a:t>
                      </a:r>
                    </a:p>
                    <a:p>
                      <a:r>
                        <a:rPr lang="pt-BR" sz="1400" dirty="0"/>
                        <a:t>Carne moída</a:t>
                      </a:r>
                    </a:p>
                    <a:p>
                      <a:r>
                        <a:rPr lang="pt-BR" sz="1400" dirty="0"/>
                        <a:t>c/ legumes amassadinho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Macarrão com peito de frango desfiado ao molho</a:t>
                      </a:r>
                    </a:p>
                    <a:p>
                      <a:r>
                        <a:rPr lang="pt-BR" sz="1400" dirty="0"/>
                        <a:t>Legumes amassadinho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papa</a:t>
                      </a:r>
                    </a:p>
                    <a:p>
                      <a:r>
                        <a:rPr lang="pt-BR" sz="1400" dirty="0"/>
                        <a:t>Feijão amassadinho</a:t>
                      </a:r>
                    </a:p>
                    <a:p>
                      <a:r>
                        <a:rPr lang="pt-BR" sz="1400" dirty="0"/>
                        <a:t>Carne moída </a:t>
                      </a:r>
                    </a:p>
                    <a:p>
                      <a:r>
                        <a:rPr lang="pt-BR" sz="1400" dirty="0"/>
                        <a:t>Legumes 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06252"/>
                  </a:ext>
                </a:extLst>
              </a:tr>
              <a:tr h="302813">
                <a:tc>
                  <a:txBody>
                    <a:bodyPr/>
                    <a:lstStyle/>
                    <a:p>
                      <a:r>
                        <a:rPr lang="pt-BR" sz="1400" b="1" dirty="0"/>
                        <a:t>Colação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44931"/>
                  </a:ext>
                </a:extLst>
              </a:tr>
              <a:tr h="540866">
                <a:tc>
                  <a:txBody>
                    <a:bodyPr/>
                    <a:lstStyle/>
                    <a:p>
                      <a:r>
                        <a:rPr lang="pt-BR" sz="1400" b="1" dirty="0"/>
                        <a:t>Jantar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Sopa de macarrão c/ carne moída e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Sopa Canja de galinha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Sopa de feijão c/ carne bovina desfiada e batata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Sopa Canja de  galinha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Sopa de fubá c/ carne moída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774615"/>
                  </a:ext>
                </a:extLst>
              </a:tr>
              <a:tr h="540866">
                <a:tc>
                  <a:txBody>
                    <a:bodyPr/>
                    <a:lstStyle/>
                    <a:p>
                      <a:r>
                        <a:rPr lang="pt-BR" sz="1400" b="1" dirty="0"/>
                        <a:t>Lanche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amassadinha/ picada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amassadinha/  picada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amassadinha picada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amassadinha/ picada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amassadinha/ picada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9674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9A434B87-66F2-F4B8-FBAB-9C91C1D69BD6}"/>
              </a:ext>
            </a:extLst>
          </p:cNvPr>
          <p:cNvSpPr/>
          <p:nvPr/>
        </p:nvSpPr>
        <p:spPr>
          <a:xfrm>
            <a:off x="838201" y="5064788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578544F-D84F-9E6A-E29C-2CA24710B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816149"/>
              </p:ext>
            </p:extLst>
          </p:nvPr>
        </p:nvGraphicFramePr>
        <p:xfrm>
          <a:off x="2271728" y="5724128"/>
          <a:ext cx="7648544" cy="10516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6068">
                  <a:extLst>
                    <a:ext uri="{9D8B030D-6E8A-4147-A177-3AD203B41FA5}">
                      <a16:colId xmlns:a16="http://schemas.microsoft.com/office/drawing/2014/main" val="3677875917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1560524783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500577569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2185947064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3389368143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4097804317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3712827809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17696015"/>
                    </a:ext>
                  </a:extLst>
                </a:gridCol>
              </a:tblGrid>
              <a:tr h="254339">
                <a:tc gridSpan="7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 ( média da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837365"/>
                  </a:ext>
                </a:extLst>
              </a:tr>
              <a:tr h="400206">
                <a:tc>
                  <a:txBody>
                    <a:bodyPr/>
                    <a:lstStyle/>
                    <a:p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Proteína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Cálcio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/>
                        <a:t>Vit</a:t>
                      </a:r>
                      <a:r>
                        <a:rPr lang="pt-BR" sz="12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/>
                        <a:t>Vit</a:t>
                      </a:r>
                      <a:r>
                        <a:rPr lang="pt-BR" sz="1200" dirty="0"/>
                        <a:t> 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17404"/>
                  </a:ext>
                </a:extLst>
              </a:tr>
              <a:tr h="320165">
                <a:tc>
                  <a:txBody>
                    <a:bodyPr/>
                    <a:lstStyle/>
                    <a:p>
                      <a:r>
                        <a:rPr lang="pt-BR" sz="1200" dirty="0"/>
                        <a:t> 495,05kcal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18,07g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57,8g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17,94g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334,53mg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3,38mg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352mcg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38mg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902937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149FE674-6574-EF2A-AA40-1D09221D1EB9}"/>
              </a:ext>
            </a:extLst>
          </p:cNvPr>
          <p:cNvSpPr/>
          <p:nvPr/>
        </p:nvSpPr>
        <p:spPr>
          <a:xfrm>
            <a:off x="10341204" y="6392393"/>
            <a:ext cx="1850796" cy="43363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 8-4573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F01CC66-4726-8CC2-4523-091C1D3EA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49" y="-102084"/>
            <a:ext cx="1237245" cy="120713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D38A6ED-2111-1803-11A4-F3F381A68968}"/>
              </a:ext>
            </a:extLst>
          </p:cNvPr>
          <p:cNvSpPr/>
          <p:nvPr/>
        </p:nvSpPr>
        <p:spPr>
          <a:xfrm>
            <a:off x="1033807" y="174336"/>
            <a:ext cx="1709394" cy="6945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</p:spTree>
    <p:extLst>
      <p:ext uri="{BB962C8B-B14F-4D97-AF65-F5344CB8AC3E}">
        <p14:creationId xmlns:p14="http://schemas.microsoft.com/office/powerpoint/2010/main" val="6515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15BF66C-6882-7FE3-4BEF-A57871782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415" y="-102083"/>
            <a:ext cx="3889585" cy="13307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B1C6F3-4D14-3824-E060-88E71000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33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  <a:t>  Berçário II, Maternal I e II</a:t>
            </a:r>
            <a:b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200" dirty="0">
                <a:solidFill>
                  <a:srgbClr val="0070C0"/>
                </a:solidFill>
                <a:latin typeface="Aptos Display" panose="020B0004020202020204" pitchFamily="34" charset="0"/>
              </a:rPr>
              <a:t>Julho/ 2025</a:t>
            </a:r>
            <a:br>
              <a:rPr lang="pt-BR" sz="44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endParaRPr lang="pt-BR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485DFAE8-1FBB-69FA-8548-45A0F78CB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661352"/>
              </p:ext>
            </p:extLst>
          </p:nvPr>
        </p:nvGraphicFramePr>
        <p:xfrm>
          <a:off x="540873" y="956333"/>
          <a:ext cx="10948447" cy="403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3896">
                  <a:extLst>
                    <a:ext uri="{9D8B030D-6E8A-4147-A177-3AD203B41FA5}">
                      <a16:colId xmlns:a16="http://schemas.microsoft.com/office/drawing/2014/main" val="3841182796"/>
                    </a:ext>
                  </a:extLst>
                </a:gridCol>
                <a:gridCol w="1864151">
                  <a:extLst>
                    <a:ext uri="{9D8B030D-6E8A-4147-A177-3AD203B41FA5}">
                      <a16:colId xmlns:a16="http://schemas.microsoft.com/office/drawing/2014/main" val="8014457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23222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2924053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103223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77211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1º 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Terça-feira (01)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Quarta-feira (02)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Quinta-feira (03)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Sexta- feira (04)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93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b="1" dirty="0"/>
                        <a:t>  Berçário II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15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Maternal I e II</a:t>
                      </a:r>
                    </a:p>
                    <a:p>
                      <a:r>
                        <a:rPr lang="pt-BR" sz="1400" b="1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Achocolatado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8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 </a:t>
                      </a:r>
                    </a:p>
                    <a:p>
                      <a:r>
                        <a:rPr lang="pt-BR" sz="1400" dirty="0"/>
                        <a:t>Peito de frango ao molho com batata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 </a:t>
                      </a:r>
                    </a:p>
                    <a:p>
                      <a:r>
                        <a:rPr lang="pt-BR" sz="1400" dirty="0"/>
                        <a:t>Carne de Panela com legumes</a:t>
                      </a:r>
                    </a:p>
                    <a:p>
                      <a:r>
                        <a:rPr lang="pt-BR" sz="1400" dirty="0"/>
                        <a:t>Salada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Farofa com farinha de milho</a:t>
                      </a:r>
                    </a:p>
                    <a:p>
                      <a:r>
                        <a:rPr lang="pt-BR" sz="1400" dirty="0"/>
                        <a:t>Carne  cozida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 </a:t>
                      </a:r>
                    </a:p>
                    <a:p>
                      <a:r>
                        <a:rPr lang="pt-BR" sz="1400" dirty="0"/>
                        <a:t>Macarrão com carne moída</a:t>
                      </a:r>
                    </a:p>
                    <a:p>
                      <a:r>
                        <a:rPr lang="pt-BR" sz="1400" dirty="0"/>
                        <a:t>Salada/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4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Colação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97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b="1" dirty="0"/>
                        <a:t>Café da Tarde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polpa de frutas</a:t>
                      </a:r>
                    </a:p>
                    <a:p>
                      <a:r>
                        <a:rPr lang="pt-BR" sz="1400" dirty="0"/>
                        <a:t>Pão Caseiro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Suco polpa de frutas</a:t>
                      </a:r>
                    </a:p>
                    <a:p>
                      <a:r>
                        <a:rPr lang="pt-BR" sz="1400" dirty="0"/>
                        <a:t>Pão caseiro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Bolo simples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26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Lanche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932546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C5457116-B43F-F43E-804D-F925C829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49" y="-102084"/>
            <a:ext cx="1237245" cy="120713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3FB807A-A3F6-163F-A2DD-A3B2AD7E1B6D}"/>
              </a:ext>
            </a:extLst>
          </p:cNvPr>
          <p:cNvSpPr/>
          <p:nvPr/>
        </p:nvSpPr>
        <p:spPr>
          <a:xfrm>
            <a:off x="1033807" y="174336"/>
            <a:ext cx="1709394" cy="6945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D74E88B-0DC7-DCEC-3F71-41D5F4F95D65}"/>
              </a:ext>
            </a:extLst>
          </p:cNvPr>
          <p:cNvSpPr/>
          <p:nvPr/>
        </p:nvSpPr>
        <p:spPr>
          <a:xfrm>
            <a:off x="752966" y="5152124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0ED2524B-D6FF-AAC2-51FF-D28A617A7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62362"/>
              </p:ext>
            </p:extLst>
          </p:nvPr>
        </p:nvGraphicFramePr>
        <p:xfrm>
          <a:off x="1888504" y="5843291"/>
          <a:ext cx="7771880" cy="10033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1485">
                  <a:extLst>
                    <a:ext uri="{9D8B030D-6E8A-4147-A177-3AD203B41FA5}">
                      <a16:colId xmlns:a16="http://schemas.microsoft.com/office/drawing/2014/main" val="241563435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091998612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38569152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872744567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417757880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3664693709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83798073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355006291"/>
                    </a:ext>
                  </a:extLst>
                </a:gridCol>
              </a:tblGrid>
              <a:tr h="382620">
                <a:tc gridSpan="8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Composição Nutricional do Cardápio ( média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50038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Cálcio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428304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734,30kcal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104g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479,63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4,11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214,49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31,03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11167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3E0BBC4A-5291-DB80-653B-176BDB6C7ED5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394754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1B5DEA3-D480-1EA0-B12D-31633B181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882" y="0"/>
            <a:ext cx="3889585" cy="13351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50E0F3-ACF2-760A-3CE4-D3A2DC0D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31"/>
            <a:ext cx="10515600" cy="87594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 Berçário II, Maternal I e II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Julho/ 2025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6B3C755A-702E-50DD-1E06-EAAD9489B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530375"/>
              </p:ext>
            </p:extLst>
          </p:nvPr>
        </p:nvGraphicFramePr>
        <p:xfrm>
          <a:off x="716437" y="1080456"/>
          <a:ext cx="10722597" cy="3825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2º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Segunda-feira(07)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Terça-feira (08)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Quarta-feira(09)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Quinta-feira(10)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Sexta-feira(11)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264382">
                <a:tc>
                  <a:txBody>
                    <a:bodyPr/>
                    <a:lstStyle/>
                    <a:p>
                      <a:r>
                        <a:rPr lang="pt-BR" sz="1400" b="1" dirty="0"/>
                        <a:t>Berçário II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4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Maternal I e II</a:t>
                      </a:r>
                    </a:p>
                    <a:p>
                      <a:r>
                        <a:rPr lang="pt-BR" sz="1400" b="1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Bolacha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Ovo mexido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Polenta Cremosa </a:t>
                      </a:r>
                    </a:p>
                    <a:p>
                      <a:r>
                        <a:rPr lang="pt-BR" sz="1400" dirty="0"/>
                        <a:t>Frango cozido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 </a:t>
                      </a:r>
                    </a:p>
                    <a:p>
                      <a:r>
                        <a:rPr lang="pt-BR" sz="1400" dirty="0"/>
                        <a:t>Carne bovina com mandioca</a:t>
                      </a:r>
                    </a:p>
                    <a:p>
                      <a:r>
                        <a:rPr lang="pt-BR" sz="1400" dirty="0"/>
                        <a:t>Salada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FÉRIAS 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/>
                        <a:t>FÉRIAS </a:t>
                      </a:r>
                    </a:p>
                    <a:p>
                      <a:pPr algn="ctr"/>
                      <a:endParaRPr lang="pt-BR" sz="1400" b="1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Colação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6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Café da tarde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polpa de frutas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achocolatado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polpa de frutas</a:t>
                      </a:r>
                    </a:p>
                    <a:p>
                      <a:r>
                        <a:rPr lang="pt-BR" sz="1400" dirty="0"/>
                        <a:t>Pão Caseiro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Lanche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354FD1FA-4E6E-395E-6639-80EED88E2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875CD54-20E5-9DA1-E1E0-C3C5B4157E79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422F4E3-03CE-33AB-D0ED-CF488964B5F3}"/>
              </a:ext>
            </a:extLst>
          </p:cNvPr>
          <p:cNvSpPr/>
          <p:nvPr/>
        </p:nvSpPr>
        <p:spPr>
          <a:xfrm>
            <a:off x="838200" y="4991673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alimentos, trocas e substituições são permitidas por alimentos do mesmo grupo, não alterando significativamente a composição nutricional da refeição</a:t>
            </a:r>
            <a:r>
              <a:rPr lang="pt-BR" dirty="0"/>
              <a:t>. 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DA79C3C-A7BE-FC80-A11B-A1C31CBB0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99549"/>
              </p:ext>
            </p:extLst>
          </p:nvPr>
        </p:nvGraphicFramePr>
        <p:xfrm>
          <a:off x="2191795" y="5761274"/>
          <a:ext cx="7771880" cy="10474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1485">
                  <a:extLst>
                    <a:ext uri="{9D8B030D-6E8A-4147-A177-3AD203B41FA5}">
                      <a16:colId xmlns:a16="http://schemas.microsoft.com/office/drawing/2014/main" val="241563435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091998612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38569152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872744567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417757880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3664693709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83798073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355006291"/>
                    </a:ext>
                  </a:extLst>
                </a:gridCol>
              </a:tblGrid>
              <a:tr h="382620">
                <a:tc gridSpan="8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Composição Nutricional do Cardápio </a:t>
                      </a:r>
                    </a:p>
                    <a:p>
                      <a:pPr algn="ctr"/>
                      <a:r>
                        <a:rPr lang="pt-BR" sz="1100" dirty="0"/>
                        <a:t>( média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50038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Cálcio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428304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726,0kcal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98,3g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479,63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4,11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214,49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31,03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11167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4E08659B-251A-4BB3-F497-652B2724DFC0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267A23B-4D3D-AF00-EBCC-F3DEF0896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6490">
            <a:off x="8354676" y="2645254"/>
            <a:ext cx="2670279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D48CC4B-47C5-CEE3-7E8F-D44818D42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415" y="0"/>
            <a:ext cx="3889585" cy="13351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DB634D-9A16-7C9D-B600-D82B3A5CCBDC}"/>
              </a:ext>
            </a:extLst>
          </p:cNvPr>
          <p:cNvSpPr txBox="1">
            <a:spLocks/>
          </p:cNvSpPr>
          <p:nvPr/>
        </p:nvSpPr>
        <p:spPr>
          <a:xfrm>
            <a:off x="838200" y="118531"/>
            <a:ext cx="10515600" cy="8759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 Berçário II, Maternal I e II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Julho/ 2025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Espaço Reservado para Conteúdo 8">
            <a:extLst>
              <a:ext uri="{FF2B5EF4-FFF2-40B4-BE49-F238E27FC236}">
                <a16:creationId xmlns:a16="http://schemas.microsoft.com/office/drawing/2014/main" id="{43D67ECA-3D4B-C283-0C19-2FC874CF6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032651"/>
              </p:ext>
            </p:extLst>
          </p:nvPr>
        </p:nvGraphicFramePr>
        <p:xfrm>
          <a:off x="716437" y="1080456"/>
          <a:ext cx="10722597" cy="3825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4º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Segunda-feira(21)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Terça-feira (22)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Quarta-feira(23)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Quinta-feira(24)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Sexta-feira(25)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264382">
                <a:tc>
                  <a:txBody>
                    <a:bodyPr/>
                    <a:lstStyle/>
                    <a:p>
                      <a:r>
                        <a:rPr lang="pt-BR" sz="1400" b="1" dirty="0"/>
                        <a:t>Berçário II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4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Maternal I e II</a:t>
                      </a:r>
                    </a:p>
                    <a:p>
                      <a:r>
                        <a:rPr lang="pt-BR" sz="1400" b="1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Pão c/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c/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Pão c/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FÉRIAS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FÉRIAS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Arroz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Feijão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Frango cozido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Salada/Legumes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Arroz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Feijão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Macarrão c/ carne moída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Salada/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Arroz</a:t>
                      </a:r>
                    </a:p>
                    <a:p>
                      <a:pPr algn="l"/>
                      <a:r>
                        <a:rPr lang="pt-BR" sz="1400" dirty="0"/>
                        <a:t>Feijão</a:t>
                      </a:r>
                    </a:p>
                    <a:p>
                      <a:pPr algn="l"/>
                      <a:r>
                        <a:rPr lang="pt-BR" sz="1400" dirty="0"/>
                        <a:t>Peito de frango ao molho</a:t>
                      </a:r>
                    </a:p>
                    <a:p>
                      <a:pPr algn="l"/>
                      <a:r>
                        <a:rPr lang="pt-BR" sz="1400" dirty="0"/>
                        <a:t>Salada/legumes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Colação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         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6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Café da tarde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polpa de frutas</a:t>
                      </a:r>
                    </a:p>
                    <a:p>
                      <a:r>
                        <a:rPr lang="pt-BR" sz="1400" dirty="0"/>
                        <a:t>Broa de fubá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Pão c/ manteiga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Leite c/ cacau</a:t>
                      </a:r>
                    </a:p>
                    <a:p>
                      <a:pPr algn="l"/>
                      <a:r>
                        <a:rPr lang="pt-BR" sz="1400" dirty="0"/>
                        <a:t>Bolo simples 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Lanche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E4EDE179-B0CB-4948-2E02-EFD402DA6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C1AAE8D-8289-2461-AF92-87B2AB6FBAD8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55E73E1-A4AC-78A4-76C6-FD38FB498864}"/>
              </a:ext>
            </a:extLst>
          </p:cNvPr>
          <p:cNvSpPr/>
          <p:nvPr/>
        </p:nvSpPr>
        <p:spPr>
          <a:xfrm>
            <a:off x="838200" y="4991673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E21B545-B05C-AA8F-8C99-8FE215C5D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87812"/>
              </p:ext>
            </p:extLst>
          </p:nvPr>
        </p:nvGraphicFramePr>
        <p:xfrm>
          <a:off x="2191795" y="5761274"/>
          <a:ext cx="7771880" cy="10474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1485">
                  <a:extLst>
                    <a:ext uri="{9D8B030D-6E8A-4147-A177-3AD203B41FA5}">
                      <a16:colId xmlns:a16="http://schemas.microsoft.com/office/drawing/2014/main" val="241563435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091998612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38569152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872744567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417757880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3664693709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83798073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355006291"/>
                    </a:ext>
                  </a:extLst>
                </a:gridCol>
              </a:tblGrid>
              <a:tr h="382620">
                <a:tc gridSpan="8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Composição Nutricional do Cardápio </a:t>
                      </a:r>
                    </a:p>
                    <a:p>
                      <a:pPr algn="ctr"/>
                      <a:r>
                        <a:rPr lang="pt-BR" sz="1100" dirty="0"/>
                        <a:t>( média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50038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Cálcio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428304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726,0kcal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98,3g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479,63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4,11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214,49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31,03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11167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EF0FD9A5-7400-D73C-82E4-8024B790BE8F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034BF32-F6BC-A411-2C0C-52566D2F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2680">
            <a:off x="2780492" y="2302959"/>
            <a:ext cx="302997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6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F05BC3B-0A0D-F9CA-8B08-B9811CC34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886" y="-2357"/>
            <a:ext cx="3889585" cy="13351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AF8D35-94FC-B03A-2CBD-160789EA43A2}"/>
              </a:ext>
            </a:extLst>
          </p:cNvPr>
          <p:cNvSpPr txBox="1">
            <a:spLocks/>
          </p:cNvSpPr>
          <p:nvPr/>
        </p:nvSpPr>
        <p:spPr>
          <a:xfrm>
            <a:off x="838200" y="118531"/>
            <a:ext cx="10515600" cy="8759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 Berçário II, Maternal I e II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Julho/ 2025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Espaço Reservado para Conteúdo 8">
            <a:extLst>
              <a:ext uri="{FF2B5EF4-FFF2-40B4-BE49-F238E27FC236}">
                <a16:creationId xmlns:a16="http://schemas.microsoft.com/office/drawing/2014/main" id="{3302DD65-43C2-6EC5-020F-A22DBABB3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184883"/>
              </p:ext>
            </p:extLst>
          </p:nvPr>
        </p:nvGraphicFramePr>
        <p:xfrm>
          <a:off x="716437" y="1080456"/>
          <a:ext cx="10722597" cy="3825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5º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Segunda-feira(28)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Terça-feira (29)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Quarta-feira(30)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Quinta-feira(31)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Sexta-feira(01)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264382">
                <a:tc>
                  <a:txBody>
                    <a:bodyPr/>
                    <a:lstStyle/>
                    <a:p>
                      <a:r>
                        <a:rPr lang="pt-BR" sz="1400" b="1" dirty="0"/>
                        <a:t>Berçário II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4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Maternal I e II</a:t>
                      </a:r>
                    </a:p>
                    <a:p>
                      <a:r>
                        <a:rPr lang="pt-BR" sz="1400" b="1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Bolacha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Bolacha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Ovo mexido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Polenta Cremosa </a:t>
                      </a:r>
                    </a:p>
                    <a:p>
                      <a:r>
                        <a:rPr lang="pt-BR" sz="1400" dirty="0"/>
                        <a:t>Frango cozido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 </a:t>
                      </a:r>
                    </a:p>
                    <a:p>
                      <a:r>
                        <a:rPr lang="pt-BR" sz="1400" dirty="0"/>
                        <a:t>Carne bovina com mandioca</a:t>
                      </a:r>
                    </a:p>
                    <a:p>
                      <a:r>
                        <a:rPr lang="pt-BR" sz="1400" dirty="0"/>
                        <a:t>Salada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Peito de frango ao molho 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Macarrão ao sugo</a:t>
                      </a:r>
                    </a:p>
                    <a:p>
                      <a:r>
                        <a:rPr lang="pt-BR" sz="1400" dirty="0"/>
                        <a:t>Carne moída </a:t>
                      </a:r>
                    </a:p>
                    <a:p>
                      <a:r>
                        <a:rPr lang="pt-BR" sz="1400" dirty="0"/>
                        <a:t>Salada/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Colação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6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Café da tarde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polpa de frutas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achocolatado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polpa de frutas</a:t>
                      </a:r>
                    </a:p>
                    <a:p>
                      <a:r>
                        <a:rPr lang="pt-BR" sz="1400" dirty="0"/>
                        <a:t>Pão Caseiro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</a:t>
                      </a:r>
                      <a:br>
                        <a:rPr lang="pt-BR" sz="1400" dirty="0"/>
                      </a:br>
                      <a:r>
                        <a:rPr lang="pt-BR" sz="1400" dirty="0"/>
                        <a:t>Pão com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c/cacau</a:t>
                      </a:r>
                    </a:p>
                    <a:p>
                      <a:r>
                        <a:rPr lang="pt-BR" sz="1400" dirty="0"/>
                        <a:t>Bolo simples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Lanche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BB992420-9FD6-F451-EA12-B0D05AF0E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5FE9E40-D5FF-CCCD-FD8B-FC31CD2DC33D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0233D93-04E0-6C63-50C5-DC911D051D15}"/>
              </a:ext>
            </a:extLst>
          </p:cNvPr>
          <p:cNvSpPr/>
          <p:nvPr/>
        </p:nvSpPr>
        <p:spPr>
          <a:xfrm>
            <a:off x="838200" y="4991673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35BA342-236C-28F7-48AD-42D712C84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62812"/>
              </p:ext>
            </p:extLst>
          </p:nvPr>
        </p:nvGraphicFramePr>
        <p:xfrm>
          <a:off x="2191795" y="5761274"/>
          <a:ext cx="7771880" cy="10474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1485">
                  <a:extLst>
                    <a:ext uri="{9D8B030D-6E8A-4147-A177-3AD203B41FA5}">
                      <a16:colId xmlns:a16="http://schemas.microsoft.com/office/drawing/2014/main" val="241563435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091998612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38569152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872744567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417757880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3664693709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83798073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355006291"/>
                    </a:ext>
                  </a:extLst>
                </a:gridCol>
              </a:tblGrid>
              <a:tr h="382620">
                <a:tc gridSpan="8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Composição Nutricional do Cardápio </a:t>
                      </a:r>
                    </a:p>
                    <a:p>
                      <a:pPr algn="ctr"/>
                      <a:r>
                        <a:rPr lang="pt-BR" sz="1100" dirty="0"/>
                        <a:t>( média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50038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Cálcio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428304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726,0kcal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98,3g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479,63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4,11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214,49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31,03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11167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EE01230D-85DF-A3C6-F6B0-A2D3ED47CE41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170556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2004</Words>
  <Application>Microsoft Office PowerPoint</Application>
  <PresentationFormat>Widescreen</PresentationFormat>
  <Paragraphs>615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Aptos Display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Cardápio Escolar / CMEI Anjo da Guarda    Berçário II, Maternal I e II Julho/ 2025 </vt:lpstr>
      <vt:lpstr>Cardápio Escolar / CMEI Anjo da Guarda    Berçário II, Maternal I e II Julho/ 2025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SECRETARIA EDUCAÇÃO</dc:creator>
  <cp:lastModifiedBy>SECRETARIA EDUCAÇÃO</cp:lastModifiedBy>
  <cp:revision>44</cp:revision>
  <dcterms:created xsi:type="dcterms:W3CDTF">2025-05-19T18:38:09Z</dcterms:created>
  <dcterms:modified xsi:type="dcterms:W3CDTF">2025-07-02T17:44:39Z</dcterms:modified>
</cp:coreProperties>
</file>