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69" r:id="rId3"/>
    <p:sldId id="270" r:id="rId4"/>
    <p:sldId id="259" r:id="rId5"/>
    <p:sldId id="262" r:id="rId6"/>
    <p:sldId id="265" r:id="rId7"/>
    <p:sldId id="266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CRETARIA EDUCAÇÃO" initials="SE" lastIdx="2" clrIdx="0">
    <p:extLst>
      <p:ext uri="{19B8F6BF-5375-455C-9EA6-DF929625EA0E}">
        <p15:presenceInfo xmlns:p15="http://schemas.microsoft.com/office/powerpoint/2012/main" userId="SECRETARIA EDUCAÇÃ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30/05/2025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399F9-D97E-D46E-1BA0-5E3362622C93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Infantil IV e V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Março/2025</a:t>
            </a:r>
            <a:endParaRPr lang="pt-BR" sz="2000" dirty="0">
              <a:solidFill>
                <a:srgbClr val="FF0000"/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22D8AE4A-4BE6-0C92-FF3E-BA429BD12C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5706754"/>
              </p:ext>
            </p:extLst>
          </p:nvPr>
        </p:nvGraphicFramePr>
        <p:xfrm>
          <a:off x="716437" y="1080456"/>
          <a:ext cx="10722597" cy="3942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Segunda-feira(10)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Terça-feira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Quarta-feira(12)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Quinta-feira(13)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Sexta-feira(14)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Creme de milho 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bovina com mandioca</a:t>
                      </a:r>
                    </a:p>
                    <a:p>
                      <a:r>
                        <a:rPr lang="pt-BR" sz="1600" dirty="0"/>
                        <a:t>Salada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Peito de frango ao molho 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moída 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  <a:p>
                      <a:r>
                        <a:rPr lang="pt-BR" sz="16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2C385900-44E4-49D9-4B78-5DD44D933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76AE25F-C467-DE18-26D8-2BE304E20947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CA4F64C-3136-658F-969A-ABCEAA50DA3F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alimentos, trocas e substituições são permitidas por alimentos do mesmo grupo, não alterando significativamente a composição nutricional da refeição</a:t>
            </a:r>
            <a:r>
              <a:rPr lang="pt-BR" dirty="0"/>
              <a:t>.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48E4391-ADD5-9DC4-4DDF-741BEB0E36A3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999C0A4B-780A-ADFD-9077-F7FFF9451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97201"/>
              </p:ext>
            </p:extLst>
          </p:nvPr>
        </p:nvGraphicFramePr>
        <p:xfrm>
          <a:off x="3524839" y="5928690"/>
          <a:ext cx="4967928" cy="7370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1982">
                  <a:extLst>
                    <a:ext uri="{9D8B030D-6E8A-4147-A177-3AD203B41FA5}">
                      <a16:colId xmlns:a16="http://schemas.microsoft.com/office/drawing/2014/main" val="2841921696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690926973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716616297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663055675"/>
                    </a:ext>
                  </a:extLst>
                </a:gridCol>
              </a:tblGrid>
              <a:tr h="3826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147166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 929kcal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 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 125g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 29g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125373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2449A4F1-82D5-206C-A630-5B233496C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3690" y="25444"/>
            <a:ext cx="3859102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09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CC9BDF-8A6D-7030-0DCD-796D880198EC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Infantil IV e V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Março/ 2025</a:t>
            </a:r>
            <a:endParaRPr lang="pt-BR" sz="2000" dirty="0">
              <a:solidFill>
                <a:srgbClr val="FF0000"/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C7CED5F7-D024-5422-D580-E789F1D946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8355772"/>
              </p:ext>
            </p:extLst>
          </p:nvPr>
        </p:nvGraphicFramePr>
        <p:xfrm>
          <a:off x="801671" y="1030239"/>
          <a:ext cx="10722597" cy="403641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85492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Segunda-feira(17)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Terça-feira 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Quarta-feira(19)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Quinta-feira(20)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Sexta-feira(21)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855476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1362424">
                <a:tc>
                  <a:txBody>
                    <a:bodyPr/>
                    <a:lstStyle/>
                    <a:p>
                      <a:r>
                        <a:rPr lang="pt-BR" sz="16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Canjiquinha 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pPr algn="ctr"/>
                      <a:r>
                        <a:rPr lang="pt-BR" sz="160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de panela c/ batata e cenoura</a:t>
                      </a:r>
                    </a:p>
                    <a:p>
                      <a:r>
                        <a:rPr lang="pt-BR" sz="1600" dirty="0"/>
                        <a:t>Salada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/>
                        <a:t>Arroz</a:t>
                      </a:r>
                    </a:p>
                    <a:p>
                      <a:pPr algn="l"/>
                      <a:r>
                        <a:rPr lang="pt-BR" sz="1600" dirty="0"/>
                        <a:t>Feijão</a:t>
                      </a:r>
                    </a:p>
                    <a:p>
                      <a:pPr algn="l"/>
                      <a:r>
                        <a:rPr lang="pt-BR" sz="1600" dirty="0"/>
                        <a:t>Peito de frango ao molho</a:t>
                      </a:r>
                    </a:p>
                    <a:p>
                      <a:pPr algn="l"/>
                      <a:r>
                        <a:rPr lang="pt-BR" sz="1600" dirty="0"/>
                        <a:t>Salada / Legumes</a:t>
                      </a:r>
                    </a:p>
                    <a:p>
                      <a:pPr algn="l"/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855476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/>
                        <a:t>Suco polpa de frutas</a:t>
                      </a:r>
                    </a:p>
                    <a:p>
                      <a:pPr algn="l"/>
                      <a:r>
                        <a:rPr lang="pt-BR" sz="16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85492">
                <a:tc>
                  <a:txBody>
                    <a:bodyPr/>
                    <a:lstStyle/>
                    <a:p>
                      <a:r>
                        <a:rPr lang="pt-BR" sz="16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7766F5B5-1503-9916-ED53-C21535604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8117F94-EAC3-302D-F64A-066E605BD498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76D578F-EB43-C2D8-16DE-72BA655BAD28}"/>
              </a:ext>
            </a:extLst>
          </p:cNvPr>
          <p:cNvSpPr/>
          <p:nvPr/>
        </p:nvSpPr>
        <p:spPr>
          <a:xfrm>
            <a:off x="838200" y="5178402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8F65AE2-798E-4140-572B-1AB761A30EC8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FFFBA732-73DF-A6E7-C98E-F9083F86E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45051"/>
              </p:ext>
            </p:extLst>
          </p:nvPr>
        </p:nvGraphicFramePr>
        <p:xfrm>
          <a:off x="3477705" y="6002402"/>
          <a:ext cx="4967928" cy="7370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1982">
                  <a:extLst>
                    <a:ext uri="{9D8B030D-6E8A-4147-A177-3AD203B41FA5}">
                      <a16:colId xmlns:a16="http://schemas.microsoft.com/office/drawing/2014/main" val="2841921696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690926973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716616297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663055675"/>
                    </a:ext>
                  </a:extLst>
                </a:gridCol>
              </a:tblGrid>
              <a:tr h="3826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147166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 929kcal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 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 125g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 29g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125373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7CC0A05A-EA71-B03D-98D5-94FA14DE4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3690" y="45005"/>
            <a:ext cx="3859102" cy="1012024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48EC58A-659A-7D48-839D-29869BC053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7568" y="49345"/>
            <a:ext cx="3859102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04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E1DEF-A24D-D74A-C2BB-7F2E594CA902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Infantil IV e V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Março/ 2025</a:t>
            </a:r>
            <a:endParaRPr lang="pt-BR" sz="2000" dirty="0">
              <a:solidFill>
                <a:srgbClr val="FF0000"/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C0A31798-D185-2488-A4B2-8FE4C792D3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8274692"/>
              </p:ext>
            </p:extLst>
          </p:nvPr>
        </p:nvGraphicFramePr>
        <p:xfrm>
          <a:off x="716437" y="1080456"/>
          <a:ext cx="10722597" cy="3942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Segunda-feira(24)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Terça-feira 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Quarta-feira(26)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Quinta-feira(27)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Sexta-feira(28)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Cacau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 mate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Polenta Cremosa 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bovina com mandioca</a:t>
                      </a:r>
                    </a:p>
                    <a:p>
                      <a:r>
                        <a:rPr lang="pt-BR" sz="1600" dirty="0"/>
                        <a:t>Salada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Peito de frango ao molho 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Macarrão ao sugo</a:t>
                      </a:r>
                    </a:p>
                    <a:p>
                      <a:r>
                        <a:rPr lang="pt-BR" sz="1600" dirty="0"/>
                        <a:t>Carne moída 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achocolatado</a:t>
                      </a:r>
                    </a:p>
                    <a:p>
                      <a:r>
                        <a:rPr lang="pt-BR" sz="16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com polpa de frutas</a:t>
                      </a:r>
                    </a:p>
                    <a:p>
                      <a:r>
                        <a:rPr lang="pt-BR" sz="16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Chá</a:t>
                      </a:r>
                      <a:br>
                        <a:rPr lang="pt-BR" sz="1600" dirty="0"/>
                      </a:br>
                      <a:r>
                        <a:rPr lang="pt-BR" sz="16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c/cacau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2AAE96E0-6446-F0F9-30B6-C552D1532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642EB761-D577-7563-38EB-F8C9B4F05D31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694FED4C-07A4-3B56-2C76-155DF8C7FA90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C8482589-E3AE-9DBD-A814-50CE9A146280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2FBFA7F0-ED70-2C0C-3307-0A082C9CB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373340"/>
              </p:ext>
            </p:extLst>
          </p:nvPr>
        </p:nvGraphicFramePr>
        <p:xfrm>
          <a:off x="3524839" y="6002402"/>
          <a:ext cx="4967928" cy="7370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1982">
                  <a:extLst>
                    <a:ext uri="{9D8B030D-6E8A-4147-A177-3AD203B41FA5}">
                      <a16:colId xmlns:a16="http://schemas.microsoft.com/office/drawing/2014/main" val="2841921696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690926973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716616297"/>
                    </a:ext>
                  </a:extLst>
                </a:gridCol>
                <a:gridCol w="1241982">
                  <a:extLst>
                    <a:ext uri="{9D8B030D-6E8A-4147-A177-3AD203B41FA5}">
                      <a16:colId xmlns:a16="http://schemas.microsoft.com/office/drawing/2014/main" val="2663055675"/>
                    </a:ext>
                  </a:extLst>
                </a:gridCol>
              </a:tblGrid>
              <a:tr h="38262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147166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 929kcal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 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 125g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 29g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125373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A208B5A9-248D-5A0C-10C7-6419C97EA0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2898" y="35351"/>
            <a:ext cx="3859102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551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EAF16F-0597-25A2-9D09-5597EEA7D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210DFEA-6838-AF50-43EA-2057B133C3F3}"/>
              </a:ext>
            </a:extLst>
          </p:cNvPr>
          <p:cNvSpPr txBox="1">
            <a:spLocks/>
          </p:cNvSpPr>
          <p:nvPr/>
        </p:nvSpPr>
        <p:spPr>
          <a:xfrm>
            <a:off x="838200" y="64252"/>
            <a:ext cx="10515600" cy="1444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Berçário I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i="1" dirty="0">
                <a:solidFill>
                  <a:srgbClr val="FF0000"/>
                </a:solidFill>
                <a:latin typeface="Aptos Display" panose="020B0004020202020204" pitchFamily="34" charset="0"/>
              </a:rPr>
              <a:t>Março 2025</a:t>
            </a:r>
          </a:p>
        </p:txBody>
      </p:sp>
      <p:graphicFrame>
        <p:nvGraphicFramePr>
          <p:cNvPr id="6" name="Espaço Reservado para Conteúdo 3">
            <a:extLst>
              <a:ext uri="{FF2B5EF4-FFF2-40B4-BE49-F238E27FC236}">
                <a16:creationId xmlns:a16="http://schemas.microsoft.com/office/drawing/2014/main" id="{F891A38E-E007-7142-FBC5-162BCAE134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5959780"/>
              </p:ext>
            </p:extLst>
          </p:nvPr>
        </p:nvGraphicFramePr>
        <p:xfrm>
          <a:off x="717617" y="1297171"/>
          <a:ext cx="10927236" cy="362246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346175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610053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Canjiquinha 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Peito de frango desfiado ao molho com batata e abobrinha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 amassadinho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c/ 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Macarrão com peito de frango desfiado ao molho</a:t>
                      </a:r>
                    </a:p>
                    <a:p>
                      <a:r>
                        <a:rPr lang="pt-BR" sz="1400" dirty="0"/>
                        <a:t>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amassadinho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Legumes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302813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Jantar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macarrão c/ carne moída e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feijão c/ carne bovina desfiada e batata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fubá c/ carne moída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9A434B87-66F2-F4B8-FBAB-9C91C1D69BD6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8578544F-D84F-9E6A-E29C-2CA24710B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402377"/>
              </p:ext>
            </p:extLst>
          </p:nvPr>
        </p:nvGraphicFramePr>
        <p:xfrm>
          <a:off x="2271728" y="5724128"/>
          <a:ext cx="7648544" cy="105168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 495,05kcal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18,07g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57,8g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17,94g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334,53mg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3,38mg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352mcg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38mg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149FE674-6574-EF2A-AA40-1D09221D1EB9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BF01CC66-4726-8CC2-4523-091C1D3EA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0D38A6ED-2111-1803-11A4-F3F381A68968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B3BF2F0-9D2B-1795-C0F0-38C79C797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2898" y="148921"/>
            <a:ext cx="3859102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50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0E0F3-ACF2-760A-3CE4-D3A2DC0D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31"/>
            <a:ext cx="10515600" cy="87594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Março/ 2025</a:t>
            </a:r>
            <a:endParaRPr lang="pt-BR" sz="2000" dirty="0">
              <a:solidFill>
                <a:srgbClr val="FF0000"/>
              </a:solidFill>
            </a:endParaRP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6B3C755A-702E-50DD-1E06-EAAD9489B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995756"/>
              </p:ext>
            </p:extLst>
          </p:nvPr>
        </p:nvGraphicFramePr>
        <p:xfrm>
          <a:off x="716437" y="1080456"/>
          <a:ext cx="10722597" cy="3825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Segunda-feira(10)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Terça-feira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264382">
                <a:tc>
                  <a:txBody>
                    <a:bodyPr/>
                    <a:lstStyle/>
                    <a:p>
                      <a:r>
                        <a:rPr lang="pt-BR" sz="14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Maternal I e II</a:t>
                      </a:r>
                    </a:p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354FD1FA-4E6E-395E-6639-80EED88E2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875CD54-20E5-9DA1-E1E0-C3C5B4157E79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422F4E3-03CE-33AB-D0ED-CF488964B5F3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alimentos, trocas e substituições são permitidas por alimentos do mesmo grupo, não alterando significativamente a composição nutricional da refeição</a:t>
            </a:r>
            <a:r>
              <a:rPr lang="pt-BR" dirty="0"/>
              <a:t>. 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FDA79C3C-A7BE-FC80-A11B-A1C31CBB0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793834"/>
              </p:ext>
            </p:extLst>
          </p:nvPr>
        </p:nvGraphicFramePr>
        <p:xfrm>
          <a:off x="2191795" y="5761274"/>
          <a:ext cx="7771880" cy="10474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726,0kcal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98,3g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479,63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4,11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214,49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31,03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4E08659B-251A-4BB3-F497-652B2724DFC0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CF1F42D-955C-9438-82C7-B12F423B92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7568" y="49345"/>
            <a:ext cx="3859102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79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id="{3ECBDDB1-BFE6-BD53-AD2C-C8A3C4B8B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7568" y="49345"/>
            <a:ext cx="3859102" cy="95105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EDB634D-9A16-7C9D-B600-D82B3A5CCBDC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0000"/>
                </a:solidFill>
                <a:latin typeface="Aptos Display" panose="020B0004020202020204" pitchFamily="34" charset="0"/>
              </a:rPr>
              <a:t>Março/ 2025</a:t>
            </a:r>
            <a:endParaRPr lang="pt-BR" sz="1800" dirty="0">
              <a:solidFill>
                <a:srgbClr val="FF0000"/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43D67ECA-3D4B-C283-0C19-2FC874CF65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175881"/>
              </p:ext>
            </p:extLst>
          </p:nvPr>
        </p:nvGraphicFramePr>
        <p:xfrm>
          <a:off x="838200" y="920349"/>
          <a:ext cx="10722597" cy="403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Segunda-feira(17)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Terça-feira 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264382">
                <a:tc>
                  <a:txBody>
                    <a:bodyPr/>
                    <a:lstStyle/>
                    <a:p>
                      <a:r>
                        <a:rPr lang="pt-BR" sz="14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Maternal I e II</a:t>
                      </a:r>
                    </a:p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/>
                    </a:p>
                    <a:p>
                      <a:pPr algn="ctr"/>
                      <a:endParaRPr lang="pt-BR" sz="1400" b="1" dirty="0"/>
                    </a:p>
                    <a:p>
                      <a:pPr algn="ctr"/>
                      <a:r>
                        <a:rPr lang="pt-BR" sz="1400" b="1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c/ batata e cenoura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Arroz</a:t>
                      </a:r>
                    </a:p>
                    <a:p>
                      <a:pPr algn="l"/>
                      <a:r>
                        <a:rPr lang="pt-BR" sz="1400" dirty="0"/>
                        <a:t>Feijão</a:t>
                      </a:r>
                    </a:p>
                    <a:p>
                      <a:pPr algn="l"/>
                      <a:r>
                        <a:rPr lang="pt-BR" sz="1400" dirty="0"/>
                        <a:t>Peito de frango ao molho</a:t>
                      </a:r>
                    </a:p>
                    <a:p>
                      <a:pPr algn="l"/>
                      <a:r>
                        <a:rPr lang="pt-BR" sz="1400" dirty="0"/>
                        <a:t>Salada / Legumes</a:t>
                      </a:r>
                    </a:p>
                    <a:p>
                      <a:pPr algn="l"/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Suco polpa de frutas</a:t>
                      </a:r>
                    </a:p>
                    <a:p>
                      <a:pPr algn="l"/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E4EDE179-B0CB-4948-2E02-EFD402DA6A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AC1AAE8D-8289-2461-AF92-87B2AB6FBAD8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55E73E1-A4AC-78A4-76C6-FD38FB498864}"/>
              </a:ext>
            </a:extLst>
          </p:cNvPr>
          <p:cNvSpPr/>
          <p:nvPr/>
        </p:nvSpPr>
        <p:spPr>
          <a:xfrm>
            <a:off x="874729" y="501603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BE21B545-B05C-AA8F-8C99-8FE215C5D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055760"/>
              </p:ext>
            </p:extLst>
          </p:nvPr>
        </p:nvGraphicFramePr>
        <p:xfrm>
          <a:off x="2191795" y="5761274"/>
          <a:ext cx="7771880" cy="10474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726,0kcal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98,3g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479,63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4,11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214,49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31,03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EF0FD9A5-7400-D73C-82E4-8024B790BE8F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426766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F8D35-94FC-B03A-2CBD-160789EA43A2}"/>
              </a:ext>
            </a:extLst>
          </p:cNvPr>
          <p:cNvSpPr txBox="1">
            <a:spLocks/>
          </p:cNvSpPr>
          <p:nvPr/>
        </p:nvSpPr>
        <p:spPr>
          <a:xfrm>
            <a:off x="838200" y="118531"/>
            <a:ext cx="10515600" cy="87594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II, Maternal I e II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0000"/>
                </a:solidFill>
                <a:latin typeface="Aptos Display" panose="020B0004020202020204" pitchFamily="34" charset="0"/>
              </a:rPr>
              <a:t>Março/ 2025</a:t>
            </a:r>
            <a:endParaRPr lang="pt-BR" sz="1800" dirty="0">
              <a:solidFill>
                <a:srgbClr val="FF0000"/>
              </a:solidFill>
            </a:endParaRPr>
          </a:p>
        </p:txBody>
      </p:sp>
      <p:graphicFrame>
        <p:nvGraphicFramePr>
          <p:cNvPr id="3" name="Espaço Reservado para Conteúdo 8">
            <a:extLst>
              <a:ext uri="{FF2B5EF4-FFF2-40B4-BE49-F238E27FC236}">
                <a16:creationId xmlns:a16="http://schemas.microsoft.com/office/drawing/2014/main" id="{3302DD65-43C2-6EC5-020F-A22DBABB35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4353945"/>
              </p:ext>
            </p:extLst>
          </p:nvPr>
        </p:nvGraphicFramePr>
        <p:xfrm>
          <a:off x="716437" y="1080456"/>
          <a:ext cx="10722597" cy="3825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59597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Segunda-feira(23)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Terça-feira 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Sexta-feira(27)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264382">
                <a:tc>
                  <a:txBody>
                    <a:bodyPr/>
                    <a:lstStyle/>
                    <a:p>
                      <a:r>
                        <a:rPr lang="pt-BR" sz="1400" b="1" dirty="0"/>
                        <a:t>Berçário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Maternal I e II</a:t>
                      </a:r>
                    </a:p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87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Macarrão ao sugo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</a:t>
                      </a:r>
                      <a:br>
                        <a:rPr lang="pt-BR" sz="1400" dirty="0"/>
                      </a:br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BB992420-9FD6-F451-EA12-B0D05AF0E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5FE9E40-D5FF-CCCD-FD8B-FC31CD2DC33D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0233D93-04E0-6C63-50C5-DC911D051D15}"/>
              </a:ext>
            </a:extLst>
          </p:cNvPr>
          <p:cNvSpPr/>
          <p:nvPr/>
        </p:nvSpPr>
        <p:spPr>
          <a:xfrm>
            <a:off x="838200" y="4991673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935BA342-236C-28F7-48AD-42D712C84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303023"/>
              </p:ext>
            </p:extLst>
          </p:nvPr>
        </p:nvGraphicFramePr>
        <p:xfrm>
          <a:off x="2191795" y="5761274"/>
          <a:ext cx="7771880" cy="10474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1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100" dirty="0"/>
                        <a:t>726,0kcal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98,3g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479,63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4,11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214,49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31,03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EE01230D-85DF-A3C6-F6B0-A2D3ED47CE41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71951452-FC77-B999-FFFD-7DA1161951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3690" y="118531"/>
            <a:ext cx="3859102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563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1649</Words>
  <Application>Microsoft Office PowerPoint</Application>
  <PresentationFormat>Widescreen</PresentationFormat>
  <Paragraphs>542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Aptos Display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Cardápio Escolar / CMEI Anjo da Guarda    Berçário II, Maternal I e II Março/ 2025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42</cp:revision>
  <dcterms:created xsi:type="dcterms:W3CDTF">2025-05-19T18:38:09Z</dcterms:created>
  <dcterms:modified xsi:type="dcterms:W3CDTF">2025-05-30T13:40:57Z</dcterms:modified>
</cp:coreProperties>
</file>