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8" r:id="rId2"/>
    <p:sldId id="260" r:id="rId3"/>
    <p:sldId id="259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0B15A7-7A86-4326-9667-8353AD88C579}" type="datetimeFigureOut">
              <a:rPr lang="pt-BR" smtClean="0"/>
              <a:t>21/05/2025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7186A1-7D36-480B-988E-3DA879E6B0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6627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7186A1-7D36-480B-988E-3DA879E6B0D9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4192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08A530-4119-A163-A47E-114C71D481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F629394-258E-28DD-7CED-DD19076865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6C37608-F79E-BA09-F26F-046724F68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21/05/2025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110F2DF-09CB-5BC2-2FB1-A61FD1F5E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76FD0D-EF6C-C786-6C5C-25F48E669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8119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14A14B-5A63-C318-124C-F932AA1FB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6B8429B-BBD1-EF7F-F361-3183624792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EEA27C1-8D99-A557-2B14-12B549BCB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21/05/2025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7BC488C-4C69-E0A7-D9BE-AB7E2691B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47FCE40-F34F-0E4B-370F-4DB9186AB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5493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687F4F5-2B4E-B7B4-0F1F-F4E85D12D5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4530E4A-8ADF-AFC6-0E1C-C21C92F7F5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1CAEA49-461B-C69D-974B-407E7EC13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21/05/2025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E59397C-DBF8-7A71-AF8D-BA3D2C684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C153791-4CA1-C026-8161-790DBFF79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8064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66EA45-4D59-794E-B190-2D74DC4D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A80DB0E-797B-E360-DA80-6FBCEBB73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3405E0C-6B7D-87B1-9C18-2BEBBCAAC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21/05/2025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83F6A7D-95CD-2168-ED2B-D8A885970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016CB5-F671-D314-A0E8-1601E5D34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7080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438683-9828-D0C5-0A13-716EC523E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6228A2C-5537-1D05-CE02-54A207F6E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7086375-2692-5728-BE78-397EA7EC4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21/05/2025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29FFBAA-9A24-4711-CD8C-EDF21C3CF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A6A219E-57C3-4510-DA12-81E08E819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9820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D48C56-2B0D-EE02-55A0-24D169AB4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D65A4F0-A01B-E8F8-130A-012C324DE6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136EB7B-C996-1638-6C21-36C62ECACA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9CF948F-B6B1-79BF-B693-3B98534A6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21/05/2025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5E5A194-F35E-7C56-2C2E-E6B0EB343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DEE1C60-4CA2-1747-BDAE-EDCFBEF97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4102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C9F958-167C-4548-3020-DD31002FA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7EC6B47-E7EE-C8B5-9D0E-40E3E85E11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8D3C25D-3577-DC90-F1A4-49735B90F2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DB5F92A-5F96-9F11-F0B7-6EB9328EED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CBD091C-214E-8FAC-D95E-76676F5D24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66B89F3-B145-7CDB-6536-B01259AA6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21/05/2025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1AEFAB1-5CF6-18F9-0CA9-676D40588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C68DF63-EB95-A92D-5DAC-631C39882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8926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94EE30-5B39-BACA-E32E-A3218CC3F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54F9E67-329E-5F59-175B-2CD0757ED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21/05/2025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7022BFE0-F718-4C62-CF63-C4D7B4230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53D1768-CC08-83DB-887E-176550D48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689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B0E2355-CC50-66A6-4048-D7D69F577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21/05/2025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008A0FA2-115A-B210-5D30-334BF7976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AED2104-A1CE-D18D-D504-3713589B2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3930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ECE302-DA4A-D61D-0B35-D407C4930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038674-D7E7-AB7E-3321-5F9E1A3C8D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7238AB8-7C59-D6E8-F8FD-ABF7E1A4F8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806D084-D7CB-7F5A-AEE3-93D0FE292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21/05/2025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10F77A1-9CFC-5DA5-9C65-1C4FA34FF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C0A6DC8-BD68-F1B2-C513-F873E89FE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97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EC4DB0-3543-EF9C-F838-0C800D3D2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DD87C9A-0A11-83C7-10DC-80B64ACB82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1DCED6D-C259-6148-3ACA-3B1E4A0C7F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1BA2C91-1B33-0B85-4BAF-3BE94ED4C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21/05/2025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4958E81-6C46-66A2-565E-89077CD19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DFCB65C-B1EF-65AA-057B-1FFDDA69F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8003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7A80BA0-8D26-E08D-029F-BA4896CC0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9000A78-E3F0-1960-7D14-5E668FDBD5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A601474-3917-EF3D-7B27-3F255C7D44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4C260-225F-464A-AEF6-9342E3AFD6AD}" type="datetimeFigureOut">
              <a:rPr lang="pt-BR" smtClean="0"/>
              <a:t>21/05/2025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C8FF364-21C1-F228-1D91-9D38339650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F5AEC4B-CC08-9E84-02BB-C13C14793B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5543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621EB9-3D72-4142-D99D-179421940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4653"/>
            <a:ext cx="10515600" cy="1146036"/>
          </a:xfrm>
        </p:spPr>
        <p:txBody>
          <a:bodyPr>
            <a:normAutofit/>
          </a:bodyPr>
          <a:lstStyle/>
          <a:p>
            <a:pPr algn="ctr"/>
            <a: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  <a:t>Cardápio Escolar / CMEI Anjo da Guarda </a:t>
            </a:r>
            <a:b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  <a:t> Infantil IV e V</a:t>
            </a:r>
            <a:b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  <a:t>Maio/ 2025</a:t>
            </a:r>
          </a:p>
        </p:txBody>
      </p:sp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7DCE939E-B420-258C-CD31-2909DDA64B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7775464"/>
              </p:ext>
            </p:extLst>
          </p:nvPr>
        </p:nvGraphicFramePr>
        <p:xfrm>
          <a:off x="667731" y="1508289"/>
          <a:ext cx="10927236" cy="4102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1206">
                  <a:extLst>
                    <a:ext uri="{9D8B030D-6E8A-4147-A177-3AD203B41FA5}">
                      <a16:colId xmlns:a16="http://schemas.microsoft.com/office/drawing/2014/main" val="455514861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1562931665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3676551852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3044905241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1839545916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2085720776"/>
                    </a:ext>
                  </a:extLst>
                </a:gridCol>
              </a:tblGrid>
              <a:tr h="540866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1° e 3°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Segunda 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Terça- 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Quarta-feira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Quinta-feira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Sexta-feira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6863794"/>
                  </a:ext>
                </a:extLst>
              </a:tr>
              <a:tr h="540866">
                <a:tc>
                  <a:txBody>
                    <a:bodyPr/>
                    <a:lstStyle/>
                    <a:p>
                      <a:r>
                        <a:rPr lang="pt-BR" sz="1400" b="1" dirty="0"/>
                        <a:t>Café da manhã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mate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Achocolatado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mate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4801348"/>
                  </a:ext>
                </a:extLst>
              </a:tr>
              <a:tr h="1188277">
                <a:tc>
                  <a:txBody>
                    <a:bodyPr/>
                    <a:lstStyle/>
                    <a:p>
                      <a:r>
                        <a:rPr lang="pt-BR" sz="1400" b="1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Ovo mexido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Peito de frango ao molho com batata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Carne de Panela com legumes</a:t>
                      </a:r>
                    </a:p>
                    <a:p>
                      <a:r>
                        <a:rPr lang="pt-BR" sz="1400" dirty="0"/>
                        <a:t>Salada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Canjiquinha</a:t>
                      </a:r>
                    </a:p>
                    <a:p>
                      <a:r>
                        <a:rPr lang="pt-BR" sz="1400" dirty="0"/>
                        <a:t>Carne suína cozida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Macarrão com carne moída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6906252"/>
                  </a:ext>
                </a:extLst>
              </a:tr>
              <a:tr h="750491">
                <a:tc>
                  <a:txBody>
                    <a:bodyPr/>
                    <a:lstStyle/>
                    <a:p>
                      <a:r>
                        <a:rPr lang="pt-BR" sz="1400" b="1" dirty="0"/>
                        <a:t>Lanche da 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polpa de frutas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achocolatado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Cereal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Suco polpa de frutas</a:t>
                      </a:r>
                    </a:p>
                    <a:p>
                      <a:r>
                        <a:rPr lang="pt-BR" sz="1400" dirty="0"/>
                        <a:t>Broa de Fubá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Bolo simples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1144931"/>
                  </a:ext>
                </a:extLst>
              </a:tr>
              <a:tr h="540866">
                <a:tc>
                  <a:txBody>
                    <a:bodyPr/>
                    <a:lstStyle/>
                    <a:p>
                      <a:r>
                        <a:rPr lang="pt-BR" sz="1400" b="1" dirty="0"/>
                        <a:t>Lanche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2774615"/>
                  </a:ext>
                </a:extLst>
              </a:tr>
              <a:tr h="540866"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6996743"/>
                  </a:ext>
                </a:extLst>
              </a:tr>
            </a:tbl>
          </a:graphicData>
        </a:graphic>
      </p:graphicFrame>
      <p:pic>
        <p:nvPicPr>
          <p:cNvPr id="5" name="Imagem 4">
            <a:extLst>
              <a:ext uri="{FF2B5EF4-FFF2-40B4-BE49-F238E27FC236}">
                <a16:creationId xmlns:a16="http://schemas.microsoft.com/office/drawing/2014/main" id="{26FDAD75-012E-58E1-181D-2EBEF57192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3684" y="295823"/>
            <a:ext cx="2611224" cy="1146036"/>
          </a:xfrm>
          <a:prstGeom prst="rect">
            <a:avLst/>
          </a:prstGeom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FB58B030-5E60-EEB5-8CA9-6CB01242D79B}"/>
              </a:ext>
            </a:extLst>
          </p:cNvPr>
          <p:cNvSpPr/>
          <p:nvPr/>
        </p:nvSpPr>
        <p:spPr>
          <a:xfrm>
            <a:off x="838201" y="5064788"/>
            <a:ext cx="10686068" cy="6881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</a:t>
            </a:r>
            <a:r>
              <a:rPr lang="pt-BR" dirty="0"/>
              <a:t>.</a:t>
            </a:r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6A7F799A-FE54-625A-FBAA-0E20031E45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9110475"/>
              </p:ext>
            </p:extLst>
          </p:nvPr>
        </p:nvGraphicFramePr>
        <p:xfrm>
          <a:off x="2271728" y="5724128"/>
          <a:ext cx="7648544" cy="105168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56068">
                  <a:extLst>
                    <a:ext uri="{9D8B030D-6E8A-4147-A177-3AD203B41FA5}">
                      <a16:colId xmlns:a16="http://schemas.microsoft.com/office/drawing/2014/main" val="3677875917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1560524783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500577569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2185947064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3389368143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4097804317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3712827809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17696015"/>
                    </a:ext>
                  </a:extLst>
                </a:gridCol>
              </a:tblGrid>
              <a:tr h="254339">
                <a:tc gridSpan="7"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Composição Nutricional do Cardápio ( média da semana)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4837365"/>
                  </a:ext>
                </a:extLst>
              </a:tr>
              <a:tr h="400206">
                <a:tc>
                  <a:txBody>
                    <a:bodyPr/>
                    <a:lstStyle/>
                    <a:p>
                      <a:r>
                        <a:rPr lang="pt-BR" sz="1200" dirty="0"/>
                        <a:t>Energia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Proteína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Carboidrato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Lipídio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Cálcio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Ferro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err="1"/>
                        <a:t>Vit</a:t>
                      </a:r>
                      <a:r>
                        <a:rPr lang="pt-BR" sz="1200" dirty="0"/>
                        <a:t>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err="1"/>
                        <a:t>Vit</a:t>
                      </a:r>
                      <a:r>
                        <a:rPr lang="pt-BR" sz="1200" dirty="0"/>
                        <a:t> C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9817404"/>
                  </a:ext>
                </a:extLst>
              </a:tr>
              <a:tr h="320165">
                <a:tc>
                  <a:txBody>
                    <a:bodyPr/>
                    <a:lstStyle/>
                    <a:p>
                      <a:r>
                        <a:rPr lang="pt-BR" sz="1200" dirty="0"/>
                        <a:t>739,45 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37,69 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112,96 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24,24 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381,9 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6,14 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237,19 mcg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23,43 mg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2902937"/>
                  </a:ext>
                </a:extLst>
              </a:tr>
            </a:tbl>
          </a:graphicData>
        </a:graphic>
      </p:graphicFrame>
      <p:sp>
        <p:nvSpPr>
          <p:cNvPr id="8" name="Retângulo 7">
            <a:extLst>
              <a:ext uri="{FF2B5EF4-FFF2-40B4-BE49-F238E27FC236}">
                <a16:creationId xmlns:a16="http://schemas.microsoft.com/office/drawing/2014/main" id="{9B6DD42A-3A47-7FF5-F62F-00B4455CF9B8}"/>
              </a:ext>
            </a:extLst>
          </p:cNvPr>
          <p:cNvSpPr/>
          <p:nvPr/>
        </p:nvSpPr>
        <p:spPr>
          <a:xfrm>
            <a:off x="10341204" y="6392393"/>
            <a:ext cx="1850796" cy="43363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 8-4573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2EFDCE76-8E53-5234-17D8-3C170747E2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77749" y="-102084"/>
            <a:ext cx="1237245" cy="1207139"/>
          </a:xfrm>
          <a:prstGeom prst="rect">
            <a:avLst/>
          </a:prstGeom>
        </p:spPr>
      </p:pic>
      <p:sp>
        <p:nvSpPr>
          <p:cNvPr id="10" name="Retângulo 9">
            <a:extLst>
              <a:ext uri="{FF2B5EF4-FFF2-40B4-BE49-F238E27FC236}">
                <a16:creationId xmlns:a16="http://schemas.microsoft.com/office/drawing/2014/main" id="{3527D01E-EF17-BBBD-573F-5BC87603A539}"/>
              </a:ext>
            </a:extLst>
          </p:cNvPr>
          <p:cNvSpPr/>
          <p:nvPr/>
        </p:nvSpPr>
        <p:spPr>
          <a:xfrm>
            <a:off x="1033807" y="174336"/>
            <a:ext cx="1709394" cy="6945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/>
              <a:t>Secretaria Municipal de Educação</a:t>
            </a:r>
          </a:p>
          <a:p>
            <a:pPr algn="ctr"/>
            <a:r>
              <a:rPr lang="pt-BR" sz="1400" dirty="0"/>
              <a:t>Santa Amélia - PR</a:t>
            </a:r>
          </a:p>
        </p:txBody>
      </p:sp>
    </p:spTree>
    <p:extLst>
      <p:ext uri="{BB962C8B-B14F-4D97-AF65-F5344CB8AC3E}">
        <p14:creationId xmlns:p14="http://schemas.microsoft.com/office/powerpoint/2010/main" val="148793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D68CFB-BC09-3F61-5993-B86A2D4A0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838200" y="1690688"/>
            <a:ext cx="10515600" cy="6133559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539CFF4-A89D-61F4-A3C4-7F41B7C4D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19F47A57-D13D-43BE-6546-BDDF0D7DF3CA}"/>
              </a:ext>
            </a:extLst>
          </p:cNvPr>
          <p:cNvSpPr txBox="1">
            <a:spLocks/>
          </p:cNvSpPr>
          <p:nvPr/>
        </p:nvSpPr>
        <p:spPr>
          <a:xfrm>
            <a:off x="838200" y="544653"/>
            <a:ext cx="10515600" cy="11460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  <a:t>Cardápio Escolar / CMEI Anjo da Guarda </a:t>
            </a:r>
          </a:p>
          <a:p>
            <a:pPr algn="ctr"/>
            <a: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  <a:t>Infantil IV e V</a:t>
            </a:r>
            <a:b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  <a:t>Maio/ 2025</a:t>
            </a:r>
          </a:p>
        </p:txBody>
      </p:sp>
      <p:graphicFrame>
        <p:nvGraphicFramePr>
          <p:cNvPr id="5" name="Espaço Reservado para Conteúdo 3">
            <a:extLst>
              <a:ext uri="{FF2B5EF4-FFF2-40B4-BE49-F238E27FC236}">
                <a16:creationId xmlns:a16="http://schemas.microsoft.com/office/drawing/2014/main" id="{E2F8B660-E9FE-DFD7-2532-5EC679C6CBF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1924672"/>
              </p:ext>
            </p:extLst>
          </p:nvPr>
        </p:nvGraphicFramePr>
        <p:xfrm>
          <a:off x="667731" y="1508289"/>
          <a:ext cx="10927236" cy="4102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1206">
                  <a:extLst>
                    <a:ext uri="{9D8B030D-6E8A-4147-A177-3AD203B41FA5}">
                      <a16:colId xmlns:a16="http://schemas.microsoft.com/office/drawing/2014/main" val="455514861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1562931665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3676551852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3044905241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1839545916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2085720776"/>
                    </a:ext>
                  </a:extLst>
                </a:gridCol>
              </a:tblGrid>
              <a:tr h="540866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2° e 4°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Segunda 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Terça- 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Quarta-feira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Quinta-feira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Sexta-feira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6863794"/>
                  </a:ext>
                </a:extLst>
              </a:tr>
              <a:tr h="540866">
                <a:tc>
                  <a:txBody>
                    <a:bodyPr/>
                    <a:lstStyle/>
                    <a:p>
                      <a:r>
                        <a:rPr lang="pt-BR" sz="1400" b="1" dirty="0"/>
                        <a:t>Café da manhã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mate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Achocolatado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mate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4801348"/>
                  </a:ext>
                </a:extLst>
              </a:tr>
              <a:tr h="1188277">
                <a:tc>
                  <a:txBody>
                    <a:bodyPr/>
                    <a:lstStyle/>
                    <a:p>
                      <a:r>
                        <a:rPr lang="pt-BR" sz="1400" b="1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Ovo mexido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Polenta Cremosa </a:t>
                      </a:r>
                    </a:p>
                    <a:p>
                      <a:r>
                        <a:rPr lang="pt-BR" sz="1400" dirty="0"/>
                        <a:t>Frango cozido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Carne bovina com mandioca</a:t>
                      </a:r>
                    </a:p>
                    <a:p>
                      <a:r>
                        <a:rPr lang="pt-BR" sz="1400" dirty="0"/>
                        <a:t>Salada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Peito de frango ao molho 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Tutu de Feijão</a:t>
                      </a:r>
                    </a:p>
                    <a:p>
                      <a:r>
                        <a:rPr lang="pt-BR" sz="1400" dirty="0"/>
                        <a:t>Carne moída 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6906252"/>
                  </a:ext>
                </a:extLst>
              </a:tr>
              <a:tr h="750491">
                <a:tc>
                  <a:txBody>
                    <a:bodyPr/>
                    <a:lstStyle/>
                    <a:p>
                      <a:r>
                        <a:rPr lang="pt-BR" sz="1400" b="1" dirty="0"/>
                        <a:t>Lanche da 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polpa de frutas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achocolatado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polpa de frutas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Suco polpa de frutas</a:t>
                      </a:r>
                    </a:p>
                    <a:p>
                      <a:r>
                        <a:rPr lang="pt-BR" sz="1400" dirty="0"/>
                        <a:t>Broa de Fubá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Bolo simples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1144931"/>
                  </a:ext>
                </a:extLst>
              </a:tr>
              <a:tr h="540866">
                <a:tc>
                  <a:txBody>
                    <a:bodyPr/>
                    <a:lstStyle/>
                    <a:p>
                      <a:r>
                        <a:rPr lang="pt-BR" sz="1400" b="1" dirty="0"/>
                        <a:t>Lanche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2774615"/>
                  </a:ext>
                </a:extLst>
              </a:tr>
              <a:tr h="540866"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6996743"/>
                  </a:ext>
                </a:extLst>
              </a:tr>
            </a:tbl>
          </a:graphicData>
        </a:graphic>
      </p:graphicFrame>
      <p:pic>
        <p:nvPicPr>
          <p:cNvPr id="6" name="Imagem 5">
            <a:extLst>
              <a:ext uri="{FF2B5EF4-FFF2-40B4-BE49-F238E27FC236}">
                <a16:creationId xmlns:a16="http://schemas.microsoft.com/office/drawing/2014/main" id="{D11FCA5D-BEE5-0437-C750-5F221895C8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13684" y="295823"/>
            <a:ext cx="2611224" cy="1146036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84111504-73C5-CE7D-4B18-57CA743A3CEC}"/>
              </a:ext>
            </a:extLst>
          </p:cNvPr>
          <p:cNvSpPr/>
          <p:nvPr/>
        </p:nvSpPr>
        <p:spPr>
          <a:xfrm>
            <a:off x="838201" y="5064788"/>
            <a:ext cx="10686068" cy="6881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</a:t>
            </a:r>
            <a:r>
              <a:rPr lang="pt-BR" dirty="0"/>
              <a:t>.</a:t>
            </a:r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736DCD97-3BDB-C26C-6AC5-A666F75301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6711724"/>
              </p:ext>
            </p:extLst>
          </p:nvPr>
        </p:nvGraphicFramePr>
        <p:xfrm>
          <a:off x="2271728" y="5724128"/>
          <a:ext cx="7648544" cy="105168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56068">
                  <a:extLst>
                    <a:ext uri="{9D8B030D-6E8A-4147-A177-3AD203B41FA5}">
                      <a16:colId xmlns:a16="http://schemas.microsoft.com/office/drawing/2014/main" val="3677875917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1560524783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500577569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2185947064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3389368143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4097804317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3712827809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17696015"/>
                    </a:ext>
                  </a:extLst>
                </a:gridCol>
              </a:tblGrid>
              <a:tr h="254339">
                <a:tc gridSpan="7"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Composição Nutricional do Cardápio ( média da semana)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4837365"/>
                  </a:ext>
                </a:extLst>
              </a:tr>
              <a:tr h="400206">
                <a:tc>
                  <a:txBody>
                    <a:bodyPr/>
                    <a:lstStyle/>
                    <a:p>
                      <a:r>
                        <a:rPr lang="pt-BR" sz="1200" dirty="0"/>
                        <a:t>Energia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Proteína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Carboidrato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Lipídio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Cálcio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Ferro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err="1"/>
                        <a:t>Vit</a:t>
                      </a:r>
                      <a:r>
                        <a:rPr lang="pt-BR" sz="1200" dirty="0"/>
                        <a:t>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err="1"/>
                        <a:t>Vit</a:t>
                      </a:r>
                      <a:r>
                        <a:rPr lang="pt-BR" sz="1200" dirty="0"/>
                        <a:t> C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9817404"/>
                  </a:ext>
                </a:extLst>
              </a:tr>
              <a:tr h="320165">
                <a:tc>
                  <a:txBody>
                    <a:bodyPr/>
                    <a:lstStyle/>
                    <a:p>
                      <a:r>
                        <a:rPr lang="pt-BR" sz="1200" dirty="0"/>
                        <a:t> 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mcg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mg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2902937"/>
                  </a:ext>
                </a:extLst>
              </a:tr>
            </a:tbl>
          </a:graphicData>
        </a:graphic>
      </p:graphicFrame>
      <p:sp>
        <p:nvSpPr>
          <p:cNvPr id="9" name="Retângulo 8">
            <a:extLst>
              <a:ext uri="{FF2B5EF4-FFF2-40B4-BE49-F238E27FC236}">
                <a16:creationId xmlns:a16="http://schemas.microsoft.com/office/drawing/2014/main" id="{72477AE8-C4E7-8072-08AA-459F1D2905F6}"/>
              </a:ext>
            </a:extLst>
          </p:cNvPr>
          <p:cNvSpPr/>
          <p:nvPr/>
        </p:nvSpPr>
        <p:spPr>
          <a:xfrm>
            <a:off x="10341204" y="6392393"/>
            <a:ext cx="1850796" cy="43363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 8-4573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BF1A85A2-5407-4B13-0547-D7F9BC0304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7749" y="-102084"/>
            <a:ext cx="1237245" cy="1207139"/>
          </a:xfrm>
          <a:prstGeom prst="rect">
            <a:avLst/>
          </a:prstGeom>
        </p:spPr>
      </p:pic>
      <p:sp>
        <p:nvSpPr>
          <p:cNvPr id="11" name="Retângulo 10">
            <a:extLst>
              <a:ext uri="{FF2B5EF4-FFF2-40B4-BE49-F238E27FC236}">
                <a16:creationId xmlns:a16="http://schemas.microsoft.com/office/drawing/2014/main" id="{8EE37E11-DE1E-8CDD-CD45-491E41382C70}"/>
              </a:ext>
            </a:extLst>
          </p:cNvPr>
          <p:cNvSpPr/>
          <p:nvPr/>
        </p:nvSpPr>
        <p:spPr>
          <a:xfrm>
            <a:off x="1033807" y="174336"/>
            <a:ext cx="1709394" cy="6945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/>
              <a:t>Secretaria Municipal de Educação</a:t>
            </a:r>
          </a:p>
          <a:p>
            <a:pPr algn="ctr"/>
            <a:r>
              <a:rPr lang="pt-BR" sz="1400" dirty="0"/>
              <a:t>Santa Amélia - PR</a:t>
            </a:r>
          </a:p>
        </p:txBody>
      </p:sp>
    </p:spTree>
    <p:extLst>
      <p:ext uri="{BB962C8B-B14F-4D97-AF65-F5344CB8AC3E}">
        <p14:creationId xmlns:p14="http://schemas.microsoft.com/office/powerpoint/2010/main" val="3949615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EAF16F-0597-25A2-9D09-5597EEA7D9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9210DFEA-6838-AF50-43EA-2057B133C3F3}"/>
              </a:ext>
            </a:extLst>
          </p:cNvPr>
          <p:cNvSpPr txBox="1">
            <a:spLocks/>
          </p:cNvSpPr>
          <p:nvPr/>
        </p:nvSpPr>
        <p:spPr>
          <a:xfrm>
            <a:off x="838200" y="544653"/>
            <a:ext cx="10515600" cy="11460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  <a:t>Cardápio Escolar / CMEI Anjo da Guarda </a:t>
            </a:r>
          </a:p>
          <a:p>
            <a:pPr algn="ctr"/>
            <a: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  <a:t> Berçário I</a:t>
            </a:r>
            <a:b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1800" dirty="0">
                <a:solidFill>
                  <a:srgbClr val="FF3300"/>
                </a:solidFill>
                <a:latin typeface="Aptos Display" panose="020B0004020202020204" pitchFamily="34" charset="0"/>
              </a:rPr>
              <a:t>Maio/ 2025</a:t>
            </a:r>
          </a:p>
        </p:txBody>
      </p:sp>
      <p:graphicFrame>
        <p:nvGraphicFramePr>
          <p:cNvPr id="6" name="Espaço Reservado para Conteúdo 3">
            <a:extLst>
              <a:ext uri="{FF2B5EF4-FFF2-40B4-BE49-F238E27FC236}">
                <a16:creationId xmlns:a16="http://schemas.microsoft.com/office/drawing/2014/main" id="{F891A38E-E007-7142-FBC5-162BCAE134E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475040"/>
              </p:ext>
            </p:extLst>
          </p:nvPr>
        </p:nvGraphicFramePr>
        <p:xfrm>
          <a:off x="667731" y="1508289"/>
          <a:ext cx="10927236" cy="36224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1206">
                  <a:extLst>
                    <a:ext uri="{9D8B030D-6E8A-4147-A177-3AD203B41FA5}">
                      <a16:colId xmlns:a16="http://schemas.microsoft.com/office/drawing/2014/main" val="455514861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1562931665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3676551852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3044905241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1839545916"/>
                    </a:ext>
                  </a:extLst>
                </a:gridCol>
                <a:gridCol w="1821206">
                  <a:extLst>
                    <a:ext uri="{9D8B030D-6E8A-4147-A177-3AD203B41FA5}">
                      <a16:colId xmlns:a16="http://schemas.microsoft.com/office/drawing/2014/main" val="2085720776"/>
                    </a:ext>
                  </a:extLst>
                </a:gridCol>
              </a:tblGrid>
              <a:tr h="540866"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Segunda 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Terça- 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Quarta-feira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Quinta-feira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Sexta-feira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6863794"/>
                  </a:ext>
                </a:extLst>
              </a:tr>
              <a:tr h="346175">
                <a:tc>
                  <a:txBody>
                    <a:bodyPr/>
                    <a:lstStyle/>
                    <a:p>
                      <a:r>
                        <a:rPr lang="pt-BR" sz="1400" b="1" dirty="0"/>
                        <a:t>Café da manhã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4801348"/>
                  </a:ext>
                </a:extLst>
              </a:tr>
              <a:tr h="610053">
                <a:tc>
                  <a:txBody>
                    <a:bodyPr/>
                    <a:lstStyle/>
                    <a:p>
                      <a:r>
                        <a:rPr lang="pt-BR" sz="1400" b="1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Polenta cremosa</a:t>
                      </a:r>
                    </a:p>
                    <a:p>
                      <a:r>
                        <a:rPr lang="pt-BR" sz="1400" dirty="0"/>
                        <a:t>Carne moída</a:t>
                      </a:r>
                    </a:p>
                    <a:p>
                      <a:r>
                        <a:rPr lang="pt-BR" sz="1400" dirty="0"/>
                        <a:t>Beterraba e cenoura amassadinha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papa</a:t>
                      </a:r>
                    </a:p>
                    <a:p>
                      <a:r>
                        <a:rPr lang="pt-BR" sz="1400" dirty="0"/>
                        <a:t>Peito de frango desfiado ao molho com batata e abobrinha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papa</a:t>
                      </a:r>
                    </a:p>
                    <a:p>
                      <a:r>
                        <a:rPr lang="pt-BR" sz="1400" dirty="0"/>
                        <a:t>Feijão  amassadinho</a:t>
                      </a:r>
                    </a:p>
                    <a:p>
                      <a:r>
                        <a:rPr lang="pt-BR" sz="1400" dirty="0"/>
                        <a:t>Carne moída</a:t>
                      </a:r>
                    </a:p>
                    <a:p>
                      <a:r>
                        <a:rPr lang="pt-BR" sz="1400" dirty="0"/>
                        <a:t>Chuchu e cenoura amassadinho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Macarrão com peito de frango desfiado ao molho</a:t>
                      </a:r>
                    </a:p>
                    <a:p>
                      <a:r>
                        <a:rPr lang="pt-BR" sz="1400" dirty="0"/>
                        <a:t>Legumes amassadinho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papa</a:t>
                      </a:r>
                    </a:p>
                    <a:p>
                      <a:r>
                        <a:rPr lang="pt-BR" sz="1400" dirty="0"/>
                        <a:t>Feijão amassadinho</a:t>
                      </a:r>
                    </a:p>
                    <a:p>
                      <a:r>
                        <a:rPr lang="pt-BR" sz="1400" dirty="0"/>
                        <a:t>Carne moída </a:t>
                      </a:r>
                    </a:p>
                    <a:p>
                      <a:r>
                        <a:rPr lang="pt-BR" sz="1400" dirty="0"/>
                        <a:t>Legumes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6906252"/>
                  </a:ext>
                </a:extLst>
              </a:tr>
              <a:tr h="302813">
                <a:tc>
                  <a:txBody>
                    <a:bodyPr/>
                    <a:lstStyle/>
                    <a:p>
                      <a:r>
                        <a:rPr lang="pt-BR" sz="1400" b="1" dirty="0"/>
                        <a:t>Colação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1144931"/>
                  </a:ext>
                </a:extLst>
              </a:tr>
              <a:tr h="540866">
                <a:tc>
                  <a:txBody>
                    <a:bodyPr/>
                    <a:lstStyle/>
                    <a:p>
                      <a:r>
                        <a:rPr lang="pt-BR" sz="1400" b="1" dirty="0"/>
                        <a:t>Jantar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Sopa de canjiquinha c/ carne moída e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Sopa Canja de galinha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Sopa de feijão c/ carne bovina desfiada e batata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Sopa Canja de  galinha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Sopa de macarrão com legumes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2774615"/>
                  </a:ext>
                </a:extLst>
              </a:tr>
              <a:tr h="540866">
                <a:tc>
                  <a:txBody>
                    <a:bodyPr/>
                    <a:lstStyle/>
                    <a:p>
                      <a:r>
                        <a:rPr lang="pt-BR" sz="1400" b="1" dirty="0"/>
                        <a:t>Lanche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 amassadinha/ picada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 amassadinha/  picada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 amassadinha picada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 amassadinha/ picada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 amassadinha/ picada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6996743"/>
                  </a:ext>
                </a:extLst>
              </a:tr>
            </a:tbl>
          </a:graphicData>
        </a:graphic>
      </p:graphicFrame>
      <p:pic>
        <p:nvPicPr>
          <p:cNvPr id="7" name="Imagem 6">
            <a:extLst>
              <a:ext uri="{FF2B5EF4-FFF2-40B4-BE49-F238E27FC236}">
                <a16:creationId xmlns:a16="http://schemas.microsoft.com/office/drawing/2014/main" id="{B3553DE0-A33F-583E-6AF0-C5CBAE280A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13684" y="295823"/>
            <a:ext cx="2611224" cy="1146036"/>
          </a:xfrm>
          <a:prstGeom prst="rect">
            <a:avLst/>
          </a:prstGeom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9A434B87-66F2-F4B8-FBAB-9C91C1D69BD6}"/>
              </a:ext>
            </a:extLst>
          </p:cNvPr>
          <p:cNvSpPr/>
          <p:nvPr/>
        </p:nvSpPr>
        <p:spPr>
          <a:xfrm>
            <a:off x="838201" y="5064788"/>
            <a:ext cx="10686068" cy="6881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</a:t>
            </a:r>
            <a:r>
              <a:rPr lang="pt-BR" dirty="0"/>
              <a:t>.</a:t>
            </a:r>
          </a:p>
        </p:txBody>
      </p:sp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8578544F-D84F-9E6A-E29C-2CA24710B8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5110282"/>
              </p:ext>
            </p:extLst>
          </p:nvPr>
        </p:nvGraphicFramePr>
        <p:xfrm>
          <a:off x="2271728" y="5724128"/>
          <a:ext cx="7648544" cy="105168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56068">
                  <a:extLst>
                    <a:ext uri="{9D8B030D-6E8A-4147-A177-3AD203B41FA5}">
                      <a16:colId xmlns:a16="http://schemas.microsoft.com/office/drawing/2014/main" val="3677875917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1560524783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500577569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2185947064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3389368143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4097804317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3712827809"/>
                    </a:ext>
                  </a:extLst>
                </a:gridCol>
                <a:gridCol w="956068">
                  <a:extLst>
                    <a:ext uri="{9D8B030D-6E8A-4147-A177-3AD203B41FA5}">
                      <a16:colId xmlns:a16="http://schemas.microsoft.com/office/drawing/2014/main" val="17696015"/>
                    </a:ext>
                  </a:extLst>
                </a:gridCol>
              </a:tblGrid>
              <a:tr h="254339">
                <a:tc gridSpan="7"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Composição Nutricional do Cardápio ( média da semana)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4837365"/>
                  </a:ext>
                </a:extLst>
              </a:tr>
              <a:tr h="400206">
                <a:tc>
                  <a:txBody>
                    <a:bodyPr/>
                    <a:lstStyle/>
                    <a:p>
                      <a:r>
                        <a:rPr lang="pt-BR" sz="1200" dirty="0"/>
                        <a:t>Energia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Proteína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Carboidrato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Lipídio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Cálcio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Ferro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err="1"/>
                        <a:t>Vit</a:t>
                      </a:r>
                      <a:r>
                        <a:rPr lang="pt-BR" sz="1200" dirty="0"/>
                        <a:t>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err="1"/>
                        <a:t>Vit</a:t>
                      </a:r>
                      <a:r>
                        <a:rPr lang="pt-BR" sz="1200" dirty="0"/>
                        <a:t> C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9817404"/>
                  </a:ext>
                </a:extLst>
              </a:tr>
              <a:tr h="320165">
                <a:tc>
                  <a:txBody>
                    <a:bodyPr/>
                    <a:lstStyle/>
                    <a:p>
                      <a:r>
                        <a:rPr lang="pt-BR" sz="1200" dirty="0"/>
                        <a:t> 481,05kcal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19,08g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59,08g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17,94g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334,53mg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3,38mg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352mcg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 38mg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2902937"/>
                  </a:ext>
                </a:extLst>
              </a:tr>
            </a:tbl>
          </a:graphicData>
        </a:graphic>
      </p:graphicFrame>
      <p:sp>
        <p:nvSpPr>
          <p:cNvPr id="10" name="Retângulo 9">
            <a:extLst>
              <a:ext uri="{FF2B5EF4-FFF2-40B4-BE49-F238E27FC236}">
                <a16:creationId xmlns:a16="http://schemas.microsoft.com/office/drawing/2014/main" id="{149FE674-6574-EF2A-AA40-1D09221D1EB9}"/>
              </a:ext>
            </a:extLst>
          </p:cNvPr>
          <p:cNvSpPr/>
          <p:nvPr/>
        </p:nvSpPr>
        <p:spPr>
          <a:xfrm>
            <a:off x="10341204" y="6392393"/>
            <a:ext cx="1850796" cy="43363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 8-4573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BF01CC66-4726-8CC2-4523-091C1D3EA6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7749" y="-102084"/>
            <a:ext cx="1237245" cy="1207139"/>
          </a:xfrm>
          <a:prstGeom prst="rect">
            <a:avLst/>
          </a:prstGeom>
        </p:spPr>
      </p:pic>
      <p:sp>
        <p:nvSpPr>
          <p:cNvPr id="12" name="Retângulo 11">
            <a:extLst>
              <a:ext uri="{FF2B5EF4-FFF2-40B4-BE49-F238E27FC236}">
                <a16:creationId xmlns:a16="http://schemas.microsoft.com/office/drawing/2014/main" id="{0D38A6ED-2111-1803-11A4-F3F381A68968}"/>
              </a:ext>
            </a:extLst>
          </p:cNvPr>
          <p:cNvSpPr/>
          <p:nvPr/>
        </p:nvSpPr>
        <p:spPr>
          <a:xfrm>
            <a:off x="1033807" y="174336"/>
            <a:ext cx="1709394" cy="6945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/>
              <a:t>Secretaria Municipal de Educação</a:t>
            </a:r>
          </a:p>
          <a:p>
            <a:pPr algn="ctr"/>
            <a:r>
              <a:rPr lang="pt-BR" sz="1400" dirty="0"/>
              <a:t>Santa Amélia - PR</a:t>
            </a:r>
          </a:p>
        </p:txBody>
      </p:sp>
    </p:spTree>
    <p:extLst>
      <p:ext uri="{BB962C8B-B14F-4D97-AF65-F5344CB8AC3E}">
        <p14:creationId xmlns:p14="http://schemas.microsoft.com/office/powerpoint/2010/main" val="65150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B1C6F3-4D14-3824-E060-88E710009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  <a:t>Cardápio Escolar / CMEI Anjo da Guarda </a:t>
            </a:r>
            <a:b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  <a:t>  Berçário II</a:t>
            </a:r>
            <a:b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  <a:t>Maio/ 2025</a:t>
            </a:r>
            <a:br>
              <a:rPr lang="pt-BR" sz="44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endParaRPr lang="pt-BR" dirty="0"/>
          </a:p>
        </p:txBody>
      </p:sp>
      <p:graphicFrame>
        <p:nvGraphicFramePr>
          <p:cNvPr id="7" name="Espaço Reservado para Conteúdo 6">
            <a:extLst>
              <a:ext uri="{FF2B5EF4-FFF2-40B4-BE49-F238E27FC236}">
                <a16:creationId xmlns:a16="http://schemas.microsoft.com/office/drawing/2014/main" id="{485DFAE8-1FBB-69FA-8548-45A0F78CBD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7169783"/>
              </p:ext>
            </p:extLst>
          </p:nvPr>
        </p:nvGraphicFramePr>
        <p:xfrm>
          <a:off x="838200" y="1195030"/>
          <a:ext cx="10515600" cy="358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3841182796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80144571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2232223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929240537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610322385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9772113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400" dirty="0"/>
                        <a:t>1º e 3º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Segunda- 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Terça-feira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Quarta-feira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Quinta-feira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Sexta- feira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46935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Café da manhã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6159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Ovo mexido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Peito de frango ao molho com batata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Carne de Panela com legumes</a:t>
                      </a:r>
                    </a:p>
                    <a:p>
                      <a:r>
                        <a:rPr lang="pt-BR" sz="1400" dirty="0"/>
                        <a:t>Salada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Canjiquinha</a:t>
                      </a:r>
                    </a:p>
                    <a:p>
                      <a:r>
                        <a:rPr lang="pt-BR" sz="1400" dirty="0"/>
                        <a:t>Carne suína cozida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Macarrão com carne moída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46458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11:00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649732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 sz="1400" b="1" dirty="0"/>
                        <a:t>Café da 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polpa de frutas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polpa de frutas</a:t>
                      </a:r>
                    </a:p>
                    <a:p>
                      <a:r>
                        <a:rPr lang="pt-BR" sz="1400" dirty="0"/>
                        <a:t>Pão Caseiro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Suco polpa de frutas</a:t>
                      </a:r>
                    </a:p>
                    <a:p>
                      <a:r>
                        <a:rPr lang="pt-BR" sz="1400" dirty="0"/>
                        <a:t>Pão caseiro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Bolo simples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42612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Lanche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5932546"/>
                  </a:ext>
                </a:extLst>
              </a:tr>
            </a:tbl>
          </a:graphicData>
        </a:graphic>
      </p:graphicFrame>
      <p:pic>
        <p:nvPicPr>
          <p:cNvPr id="4" name="Imagem 3">
            <a:extLst>
              <a:ext uri="{FF2B5EF4-FFF2-40B4-BE49-F238E27FC236}">
                <a16:creationId xmlns:a16="http://schemas.microsoft.com/office/drawing/2014/main" id="{C5457116-B43F-F43E-804D-F925C82947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7749" y="-102084"/>
            <a:ext cx="1237245" cy="1207139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E3597CB1-2C09-F86A-0D7F-1A4442FF8F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97356" y="38936"/>
            <a:ext cx="2609314" cy="1146147"/>
          </a:xfrm>
          <a:prstGeom prst="rect">
            <a:avLst/>
          </a:prstGeom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93FB807A-A3F6-163F-A2DD-A3B2AD7E1B6D}"/>
              </a:ext>
            </a:extLst>
          </p:cNvPr>
          <p:cNvSpPr/>
          <p:nvPr/>
        </p:nvSpPr>
        <p:spPr>
          <a:xfrm>
            <a:off x="1033807" y="174336"/>
            <a:ext cx="1709394" cy="6945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/>
              <a:t>Secretaria Municipal de Educação</a:t>
            </a:r>
          </a:p>
          <a:p>
            <a:pPr algn="ctr"/>
            <a:r>
              <a:rPr lang="pt-BR" sz="1400" dirty="0"/>
              <a:t>Santa Amélia - PR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8D74E88B-0DC7-DCEC-3F71-41D5F4F95D65}"/>
              </a:ext>
            </a:extLst>
          </p:cNvPr>
          <p:cNvSpPr/>
          <p:nvPr/>
        </p:nvSpPr>
        <p:spPr>
          <a:xfrm>
            <a:off x="752966" y="4791457"/>
            <a:ext cx="10686068" cy="6881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</a:t>
            </a:r>
            <a:r>
              <a:rPr lang="pt-BR" dirty="0"/>
              <a:t>.</a:t>
            </a:r>
          </a:p>
        </p:txBody>
      </p:sp>
      <p:graphicFrame>
        <p:nvGraphicFramePr>
          <p:cNvPr id="11" name="Tabela 10">
            <a:extLst>
              <a:ext uri="{FF2B5EF4-FFF2-40B4-BE49-F238E27FC236}">
                <a16:creationId xmlns:a16="http://schemas.microsoft.com/office/drawing/2014/main" id="{0ED2524B-D6FF-AAC2-51FF-D28A617A76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4209167"/>
              </p:ext>
            </p:extLst>
          </p:nvPr>
        </p:nvGraphicFramePr>
        <p:xfrm>
          <a:off x="1702061" y="5489561"/>
          <a:ext cx="7771880" cy="107789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71485">
                  <a:extLst>
                    <a:ext uri="{9D8B030D-6E8A-4147-A177-3AD203B41FA5}">
                      <a16:colId xmlns:a16="http://schemas.microsoft.com/office/drawing/2014/main" val="241563435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091998612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238569152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872744567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417757880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3664693709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283798073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355006291"/>
                    </a:ext>
                  </a:extLst>
                </a:gridCol>
              </a:tblGrid>
              <a:tr h="382620">
                <a:tc gridSpan="8"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Composição Nutricional do Cardápio </a:t>
                      </a:r>
                    </a:p>
                    <a:p>
                      <a:pPr algn="ctr"/>
                      <a:r>
                        <a:rPr lang="pt-BR" sz="1200" dirty="0"/>
                        <a:t>( média semana)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8550038"/>
                  </a:ext>
                </a:extLst>
              </a:tr>
              <a:tr h="310347">
                <a:tc>
                  <a:txBody>
                    <a:bodyPr/>
                    <a:lstStyle/>
                    <a:p>
                      <a:r>
                        <a:rPr lang="pt-BR" sz="1200" dirty="0"/>
                        <a:t>Energia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Proteína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Carboidrato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Lipídio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Cálcio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Ferro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Vit.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Vit. 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9428304"/>
                  </a:ext>
                </a:extLst>
              </a:tr>
              <a:tr h="310347">
                <a:tc>
                  <a:txBody>
                    <a:bodyPr/>
                    <a:lstStyle/>
                    <a:p>
                      <a:endParaRPr lang="pt-B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1611167"/>
                  </a:ext>
                </a:extLst>
              </a:tr>
            </a:tbl>
          </a:graphicData>
        </a:graphic>
      </p:graphicFrame>
      <p:sp>
        <p:nvSpPr>
          <p:cNvPr id="12" name="Retângulo 11">
            <a:extLst>
              <a:ext uri="{FF2B5EF4-FFF2-40B4-BE49-F238E27FC236}">
                <a16:creationId xmlns:a16="http://schemas.microsoft.com/office/drawing/2014/main" id="{3E0BBC4A-5291-DB80-653B-176BDB6C7ED5}"/>
              </a:ext>
            </a:extLst>
          </p:cNvPr>
          <p:cNvSpPr/>
          <p:nvPr/>
        </p:nvSpPr>
        <p:spPr>
          <a:xfrm>
            <a:off x="10143241" y="6319993"/>
            <a:ext cx="1763429" cy="3457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</p:spTree>
    <p:extLst>
      <p:ext uri="{BB962C8B-B14F-4D97-AF65-F5344CB8AC3E}">
        <p14:creationId xmlns:p14="http://schemas.microsoft.com/office/powerpoint/2010/main" val="3947543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50E0F3-ACF2-760A-3CE4-D3A2DC0D5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531"/>
            <a:ext cx="10515600" cy="875948"/>
          </a:xfrm>
        </p:spPr>
        <p:txBody>
          <a:bodyPr>
            <a:normAutofit fontScale="90000"/>
          </a:bodyPr>
          <a:lstStyle/>
          <a:p>
            <a:pPr algn="ctr"/>
            <a: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  <a:t>Cardápio Escolar / CMEI Anjo da Guarda </a:t>
            </a:r>
            <a:b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  <a:t>  Berçário II</a:t>
            </a:r>
            <a:b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000" dirty="0">
                <a:solidFill>
                  <a:srgbClr val="FF3300"/>
                </a:solidFill>
                <a:latin typeface="Aptos Display" panose="020B0004020202020204" pitchFamily="34" charset="0"/>
              </a:rPr>
              <a:t>Maio/ 2025</a:t>
            </a:r>
            <a:endParaRPr lang="pt-BR" sz="2000" dirty="0"/>
          </a:p>
        </p:txBody>
      </p:sp>
      <p:graphicFrame>
        <p:nvGraphicFramePr>
          <p:cNvPr id="9" name="Espaço Reservado para Conteúdo 8">
            <a:extLst>
              <a:ext uri="{FF2B5EF4-FFF2-40B4-BE49-F238E27FC236}">
                <a16:creationId xmlns:a16="http://schemas.microsoft.com/office/drawing/2014/main" id="{6B3C755A-702E-50DD-1E06-EAAD9489B3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3971056"/>
              </p:ext>
            </p:extLst>
          </p:nvPr>
        </p:nvGraphicFramePr>
        <p:xfrm>
          <a:off x="923434" y="1154586"/>
          <a:ext cx="10515600" cy="337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311941674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02628043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7205776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35560766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60980374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6676447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2º e 4º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Segunda-feira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Terça-feira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Quarta-feira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Quinta-feira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Sexta-feira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21845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Café da manhã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5441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Ovo mexido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Polenta Cremosa </a:t>
                      </a:r>
                    </a:p>
                    <a:p>
                      <a:r>
                        <a:rPr lang="pt-BR" sz="1400" dirty="0"/>
                        <a:t>Frango cozido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Carne bovina com mandioca</a:t>
                      </a:r>
                    </a:p>
                    <a:p>
                      <a:r>
                        <a:rPr lang="pt-BR" sz="1400" dirty="0"/>
                        <a:t>Salada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Peito de frango ao molho 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Tutu de Feijão</a:t>
                      </a:r>
                    </a:p>
                    <a:p>
                      <a:r>
                        <a:rPr lang="pt-BR" sz="1400" dirty="0"/>
                        <a:t>Carne moída 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19666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11:00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70649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Café da 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polpa de frutas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achocolatado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polpa de frutas</a:t>
                      </a:r>
                    </a:p>
                    <a:p>
                      <a:r>
                        <a:rPr lang="pt-BR" sz="1400" dirty="0"/>
                        <a:t>Pão Caseiro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Suco polpa de frutas</a:t>
                      </a:r>
                    </a:p>
                    <a:p>
                      <a:r>
                        <a:rPr lang="pt-BR" sz="1400" dirty="0"/>
                        <a:t>Pão caseiro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Bolo simples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47505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Lanche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9549292"/>
                  </a:ext>
                </a:extLst>
              </a:tr>
            </a:tbl>
          </a:graphicData>
        </a:graphic>
      </p:graphicFrame>
      <p:pic>
        <p:nvPicPr>
          <p:cNvPr id="4" name="Imagem 3">
            <a:extLst>
              <a:ext uri="{FF2B5EF4-FFF2-40B4-BE49-F238E27FC236}">
                <a16:creationId xmlns:a16="http://schemas.microsoft.com/office/drawing/2014/main" id="{354FD1FA-4E6E-395E-6639-80EED88E29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52552"/>
            <a:ext cx="1237245" cy="1207139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3875CD54-20E5-9DA1-E1E0-C3C5B4157E79}"/>
              </a:ext>
            </a:extLst>
          </p:cNvPr>
          <p:cNvSpPr txBox="1"/>
          <p:nvPr/>
        </p:nvSpPr>
        <p:spPr>
          <a:xfrm>
            <a:off x="618622" y="181685"/>
            <a:ext cx="232606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400" dirty="0"/>
              <a:t>Secretaria Municipal de Educação</a:t>
            </a:r>
          </a:p>
          <a:p>
            <a:pPr algn="ctr"/>
            <a:r>
              <a:rPr lang="pt-BR" sz="1400" dirty="0"/>
              <a:t>Santa Amélia - PR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8259BE44-EACC-15DD-B90A-DD6034DB48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7122" y="-16569"/>
            <a:ext cx="2772096" cy="1146147"/>
          </a:xfrm>
          <a:prstGeom prst="rect">
            <a:avLst/>
          </a:prstGeom>
        </p:spPr>
      </p:pic>
      <p:sp>
        <p:nvSpPr>
          <p:cNvPr id="10" name="Retângulo 9">
            <a:extLst>
              <a:ext uri="{FF2B5EF4-FFF2-40B4-BE49-F238E27FC236}">
                <a16:creationId xmlns:a16="http://schemas.microsoft.com/office/drawing/2014/main" id="{A422F4E3-03CE-33AB-D0ED-CF488964B5F3}"/>
              </a:ext>
            </a:extLst>
          </p:cNvPr>
          <p:cNvSpPr/>
          <p:nvPr/>
        </p:nvSpPr>
        <p:spPr>
          <a:xfrm>
            <a:off x="923434" y="4619114"/>
            <a:ext cx="10686068" cy="6881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</a:t>
            </a:r>
            <a:r>
              <a:rPr lang="pt-BR" dirty="0"/>
              <a:t>.</a:t>
            </a:r>
          </a:p>
        </p:txBody>
      </p:sp>
      <p:graphicFrame>
        <p:nvGraphicFramePr>
          <p:cNvPr id="11" name="Tabela 10">
            <a:extLst>
              <a:ext uri="{FF2B5EF4-FFF2-40B4-BE49-F238E27FC236}">
                <a16:creationId xmlns:a16="http://schemas.microsoft.com/office/drawing/2014/main" id="{FDA79C3C-A7BE-FC80-A11B-A1C31CBB07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0179782"/>
              </p:ext>
            </p:extLst>
          </p:nvPr>
        </p:nvGraphicFramePr>
        <p:xfrm>
          <a:off x="2097986" y="5414981"/>
          <a:ext cx="7771880" cy="107789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71485">
                  <a:extLst>
                    <a:ext uri="{9D8B030D-6E8A-4147-A177-3AD203B41FA5}">
                      <a16:colId xmlns:a16="http://schemas.microsoft.com/office/drawing/2014/main" val="241563435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091998612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238569152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872744567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417757880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3664693709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283798073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355006291"/>
                    </a:ext>
                  </a:extLst>
                </a:gridCol>
              </a:tblGrid>
              <a:tr h="382620">
                <a:tc gridSpan="8"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Composição Nutricional do Cardápio </a:t>
                      </a:r>
                    </a:p>
                    <a:p>
                      <a:pPr algn="ctr"/>
                      <a:r>
                        <a:rPr lang="pt-BR" sz="1200" dirty="0"/>
                        <a:t>( média semana)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8550038"/>
                  </a:ext>
                </a:extLst>
              </a:tr>
              <a:tr h="310347">
                <a:tc>
                  <a:txBody>
                    <a:bodyPr/>
                    <a:lstStyle/>
                    <a:p>
                      <a:r>
                        <a:rPr lang="pt-BR" sz="1200" dirty="0"/>
                        <a:t>Energia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Proteína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Carboidrato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Lipídio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Cálcio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Ferro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Vit.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Vit. 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9428304"/>
                  </a:ext>
                </a:extLst>
              </a:tr>
              <a:tr h="310347">
                <a:tc>
                  <a:txBody>
                    <a:bodyPr/>
                    <a:lstStyle/>
                    <a:p>
                      <a:endParaRPr lang="pt-B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1611167"/>
                  </a:ext>
                </a:extLst>
              </a:tr>
            </a:tbl>
          </a:graphicData>
        </a:graphic>
      </p:graphicFrame>
      <p:sp>
        <p:nvSpPr>
          <p:cNvPr id="12" name="Retângulo 11">
            <a:extLst>
              <a:ext uri="{FF2B5EF4-FFF2-40B4-BE49-F238E27FC236}">
                <a16:creationId xmlns:a16="http://schemas.microsoft.com/office/drawing/2014/main" id="{4E08659B-251A-4BB3-F497-652B2724DFC0}"/>
              </a:ext>
            </a:extLst>
          </p:cNvPr>
          <p:cNvSpPr/>
          <p:nvPr/>
        </p:nvSpPr>
        <p:spPr>
          <a:xfrm>
            <a:off x="10143241" y="6319993"/>
            <a:ext cx="1763429" cy="3457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</p:spTree>
    <p:extLst>
      <p:ext uri="{BB962C8B-B14F-4D97-AF65-F5344CB8AC3E}">
        <p14:creationId xmlns:p14="http://schemas.microsoft.com/office/powerpoint/2010/main" val="1902979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1967E2-D5BC-BE4D-A70D-43650747CB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695ED670-8E22-2584-FCE9-F90CB373A59E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  <a:t>Cardápio Escolar / CMEI Anjo da Guarda </a:t>
            </a:r>
            <a:b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  <a:t>  Maternal I e II</a:t>
            </a:r>
            <a:b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  <a:t>Maio/ 2025</a:t>
            </a:r>
            <a:br>
              <a:rPr lang="pt-BR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endParaRPr lang="pt-BR" dirty="0"/>
          </a:p>
        </p:txBody>
      </p:sp>
      <p:graphicFrame>
        <p:nvGraphicFramePr>
          <p:cNvPr id="5" name="Espaço Reservado para Conteúdo 6">
            <a:extLst>
              <a:ext uri="{FF2B5EF4-FFF2-40B4-BE49-F238E27FC236}">
                <a16:creationId xmlns:a16="http://schemas.microsoft.com/office/drawing/2014/main" id="{8C33E554-9B3C-4B13-F393-41529BFD902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2228878"/>
              </p:ext>
            </p:extLst>
          </p:nvPr>
        </p:nvGraphicFramePr>
        <p:xfrm>
          <a:off x="838200" y="1195030"/>
          <a:ext cx="10515600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3841182796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80144571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2232223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929240537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610322385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9772113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400" dirty="0"/>
                        <a:t>1º e 3º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Segunda- 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Terça-feira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Quarta-feira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Quinta-feira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Sexta- feira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46935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Café da manhã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mate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Achocolatado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mate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6159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Ovo mexido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Peito de frango ao molho com batata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Carne de Panela com legumes</a:t>
                      </a:r>
                    </a:p>
                    <a:p>
                      <a:r>
                        <a:rPr lang="pt-BR" sz="1400" dirty="0"/>
                        <a:t>Salada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Canjiquinha</a:t>
                      </a:r>
                    </a:p>
                    <a:p>
                      <a:r>
                        <a:rPr lang="pt-BR" sz="1400" dirty="0"/>
                        <a:t>Carne suína cozida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Macarrão com carne moída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46458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11:00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649732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 sz="1400" b="1" dirty="0"/>
                        <a:t>Café da 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polpa de frutas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cereal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Suco polpa de frutas</a:t>
                      </a:r>
                    </a:p>
                    <a:p>
                      <a:r>
                        <a:rPr lang="pt-BR" sz="1400" dirty="0"/>
                        <a:t>Pão caseiro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Bolo simples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42612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Lanche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5932546"/>
                  </a:ext>
                </a:extLst>
              </a:tr>
            </a:tbl>
          </a:graphicData>
        </a:graphic>
      </p:graphicFrame>
      <p:pic>
        <p:nvPicPr>
          <p:cNvPr id="6" name="Imagem 5">
            <a:extLst>
              <a:ext uri="{FF2B5EF4-FFF2-40B4-BE49-F238E27FC236}">
                <a16:creationId xmlns:a16="http://schemas.microsoft.com/office/drawing/2014/main" id="{F9482491-FDAA-9B62-39DE-8C3B4B7F4C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7749" y="-102084"/>
            <a:ext cx="1237245" cy="1207139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5B9CF887-4D79-3AAC-205C-9E25FA196F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97356" y="38936"/>
            <a:ext cx="2609314" cy="1146147"/>
          </a:xfrm>
          <a:prstGeom prst="rect">
            <a:avLst/>
          </a:prstGeom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3EA5EE81-0F42-F3CD-1306-575F7B6E8DF3}"/>
              </a:ext>
            </a:extLst>
          </p:cNvPr>
          <p:cNvSpPr/>
          <p:nvPr/>
        </p:nvSpPr>
        <p:spPr>
          <a:xfrm>
            <a:off x="1033807" y="174336"/>
            <a:ext cx="1709394" cy="6945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/>
              <a:t>Secretaria Municipal de Educação</a:t>
            </a:r>
          </a:p>
          <a:p>
            <a:pPr algn="ctr"/>
            <a:r>
              <a:rPr lang="pt-BR" sz="1400" dirty="0"/>
              <a:t>Santa Amélia - PR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C664C727-B2AC-D082-BD81-E9B709DA9EBC}"/>
              </a:ext>
            </a:extLst>
          </p:cNvPr>
          <p:cNvSpPr/>
          <p:nvPr/>
        </p:nvSpPr>
        <p:spPr>
          <a:xfrm>
            <a:off x="752966" y="4791457"/>
            <a:ext cx="10686068" cy="6881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</a:t>
            </a:r>
            <a:r>
              <a:rPr lang="pt-BR" dirty="0"/>
              <a:t>.</a:t>
            </a: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136843D9-53AA-250E-2440-169DA5C936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6925047"/>
              </p:ext>
            </p:extLst>
          </p:nvPr>
        </p:nvGraphicFramePr>
        <p:xfrm>
          <a:off x="1702061" y="5489561"/>
          <a:ext cx="7771880" cy="107789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71485">
                  <a:extLst>
                    <a:ext uri="{9D8B030D-6E8A-4147-A177-3AD203B41FA5}">
                      <a16:colId xmlns:a16="http://schemas.microsoft.com/office/drawing/2014/main" val="241563435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091998612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238569152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872744567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417757880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3664693709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283798073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355006291"/>
                    </a:ext>
                  </a:extLst>
                </a:gridCol>
              </a:tblGrid>
              <a:tr h="382620">
                <a:tc gridSpan="8"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Composição Nutricional do Cardápio </a:t>
                      </a:r>
                    </a:p>
                    <a:p>
                      <a:pPr algn="ctr"/>
                      <a:r>
                        <a:rPr lang="pt-BR" sz="1200" dirty="0"/>
                        <a:t>( média semana)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8550038"/>
                  </a:ext>
                </a:extLst>
              </a:tr>
              <a:tr h="310347">
                <a:tc>
                  <a:txBody>
                    <a:bodyPr/>
                    <a:lstStyle/>
                    <a:p>
                      <a:r>
                        <a:rPr lang="pt-BR" sz="1200" dirty="0"/>
                        <a:t>Energia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Proteína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Carboidrato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Lipídio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Cálcio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Ferro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Vit.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Vit. 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9428304"/>
                  </a:ext>
                </a:extLst>
              </a:tr>
              <a:tr h="310347">
                <a:tc>
                  <a:txBody>
                    <a:bodyPr/>
                    <a:lstStyle/>
                    <a:p>
                      <a:endParaRPr lang="pt-B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1611167"/>
                  </a:ext>
                </a:extLst>
              </a:tr>
            </a:tbl>
          </a:graphicData>
        </a:graphic>
      </p:graphicFrame>
      <p:sp>
        <p:nvSpPr>
          <p:cNvPr id="11" name="Retângulo 10">
            <a:extLst>
              <a:ext uri="{FF2B5EF4-FFF2-40B4-BE49-F238E27FC236}">
                <a16:creationId xmlns:a16="http://schemas.microsoft.com/office/drawing/2014/main" id="{F9C7A427-F4E0-60EB-274C-66513A7D3B7A}"/>
              </a:ext>
            </a:extLst>
          </p:cNvPr>
          <p:cNvSpPr/>
          <p:nvPr/>
        </p:nvSpPr>
        <p:spPr>
          <a:xfrm>
            <a:off x="10143241" y="6319993"/>
            <a:ext cx="1763429" cy="3457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</p:spTree>
    <p:extLst>
      <p:ext uri="{BB962C8B-B14F-4D97-AF65-F5344CB8AC3E}">
        <p14:creationId xmlns:p14="http://schemas.microsoft.com/office/powerpoint/2010/main" val="1823054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59EC980-D084-D74C-AA04-C7BE08B02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12" name="Título 1">
            <a:extLst>
              <a:ext uri="{FF2B5EF4-FFF2-40B4-BE49-F238E27FC236}">
                <a16:creationId xmlns:a16="http://schemas.microsoft.com/office/drawing/2014/main" id="{A74CD2F7-A916-E59E-F938-F4270BF98859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  <a:t>Cardápio Escolar / CMEI Anjo da Guarda </a:t>
            </a:r>
            <a:b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  <a:t>  Maternal I e II</a:t>
            </a:r>
            <a:b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r>
              <a:rPr lang="pt-BR" sz="2200" dirty="0">
                <a:solidFill>
                  <a:srgbClr val="FF3300"/>
                </a:solidFill>
                <a:latin typeface="Aptos Display" panose="020B0004020202020204" pitchFamily="34" charset="0"/>
              </a:rPr>
              <a:t>Maio/ 2025</a:t>
            </a:r>
            <a:br>
              <a:rPr lang="pt-BR" dirty="0">
                <a:solidFill>
                  <a:srgbClr val="FF3300"/>
                </a:solidFill>
                <a:latin typeface="Aptos Display" panose="020B0004020202020204" pitchFamily="34" charset="0"/>
              </a:rPr>
            </a:br>
            <a:endParaRPr lang="pt-BR" dirty="0"/>
          </a:p>
        </p:txBody>
      </p:sp>
      <p:graphicFrame>
        <p:nvGraphicFramePr>
          <p:cNvPr id="13" name="Espaço Reservado para Conteúdo 6">
            <a:extLst>
              <a:ext uri="{FF2B5EF4-FFF2-40B4-BE49-F238E27FC236}">
                <a16:creationId xmlns:a16="http://schemas.microsoft.com/office/drawing/2014/main" id="{F6246EF0-CDFF-D585-279A-9CAEF49DF9E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5672712"/>
              </p:ext>
            </p:extLst>
          </p:nvPr>
        </p:nvGraphicFramePr>
        <p:xfrm>
          <a:off x="838200" y="1195030"/>
          <a:ext cx="10515600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3841182796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80144571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2232223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929240537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610322385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9772113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400" dirty="0"/>
                        <a:t>2º e 4º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Segunda- 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Terça-feira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Quarta-feira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Quinta-feira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Sexta- feira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46935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Café da manhã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mate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Achocolatado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mate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6159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Ovo mexido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Peito de frango ao molho com batata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Carne de Panela com legumes</a:t>
                      </a:r>
                    </a:p>
                    <a:p>
                      <a:r>
                        <a:rPr lang="pt-BR" sz="1400" dirty="0"/>
                        <a:t>Salada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Canjiquinha</a:t>
                      </a:r>
                    </a:p>
                    <a:p>
                      <a:r>
                        <a:rPr lang="pt-BR" sz="1400" dirty="0"/>
                        <a:t>Carne suína cozida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 </a:t>
                      </a:r>
                    </a:p>
                    <a:p>
                      <a:r>
                        <a:rPr lang="pt-BR" sz="1400" dirty="0"/>
                        <a:t>Macarrão com carne moída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46458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11:00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Mamadeira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649732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 sz="1400" b="1" dirty="0"/>
                        <a:t>Café da 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polpa de frutas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polpa de frutas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Suco polpa de frutas</a:t>
                      </a:r>
                    </a:p>
                    <a:p>
                      <a:r>
                        <a:rPr lang="pt-BR" sz="1400" dirty="0"/>
                        <a:t>Broa de fubá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com Cacau</a:t>
                      </a:r>
                    </a:p>
                    <a:p>
                      <a:r>
                        <a:rPr lang="pt-BR" sz="1400" dirty="0"/>
                        <a:t>Bolo simples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42612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b="1" dirty="0"/>
                        <a:t>Lanche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5932546"/>
                  </a:ext>
                </a:extLst>
              </a:tr>
            </a:tbl>
          </a:graphicData>
        </a:graphic>
      </p:graphicFrame>
      <p:pic>
        <p:nvPicPr>
          <p:cNvPr id="14" name="Imagem 13">
            <a:extLst>
              <a:ext uri="{FF2B5EF4-FFF2-40B4-BE49-F238E27FC236}">
                <a16:creationId xmlns:a16="http://schemas.microsoft.com/office/drawing/2014/main" id="{B3A1ED21-DFBF-10C9-C7FF-FCA2A8A591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7749" y="-102084"/>
            <a:ext cx="1237245" cy="1207139"/>
          </a:xfrm>
          <a:prstGeom prst="rect">
            <a:avLst/>
          </a:prstGeom>
        </p:spPr>
      </p:pic>
      <p:pic>
        <p:nvPicPr>
          <p:cNvPr id="15" name="Imagem 14">
            <a:extLst>
              <a:ext uri="{FF2B5EF4-FFF2-40B4-BE49-F238E27FC236}">
                <a16:creationId xmlns:a16="http://schemas.microsoft.com/office/drawing/2014/main" id="{0CAF9755-B323-E935-8093-31E4EC278F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97356" y="38936"/>
            <a:ext cx="2609314" cy="1146147"/>
          </a:xfrm>
          <a:prstGeom prst="rect">
            <a:avLst/>
          </a:prstGeom>
        </p:spPr>
      </p:pic>
      <p:sp>
        <p:nvSpPr>
          <p:cNvPr id="16" name="Retângulo 15">
            <a:extLst>
              <a:ext uri="{FF2B5EF4-FFF2-40B4-BE49-F238E27FC236}">
                <a16:creationId xmlns:a16="http://schemas.microsoft.com/office/drawing/2014/main" id="{4B623503-A3D8-2912-843A-9381D39B480A}"/>
              </a:ext>
            </a:extLst>
          </p:cNvPr>
          <p:cNvSpPr/>
          <p:nvPr/>
        </p:nvSpPr>
        <p:spPr>
          <a:xfrm>
            <a:off x="1033807" y="174336"/>
            <a:ext cx="1709394" cy="6945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/>
              <a:t>Secretaria Municipal de Educação</a:t>
            </a:r>
          </a:p>
          <a:p>
            <a:pPr algn="ctr"/>
            <a:r>
              <a:rPr lang="pt-BR" sz="1400" dirty="0"/>
              <a:t>Santa Amélia - PR</a:t>
            </a: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0B1C84DE-D4B7-D9F2-550A-430473B62C76}"/>
              </a:ext>
            </a:extLst>
          </p:cNvPr>
          <p:cNvSpPr/>
          <p:nvPr/>
        </p:nvSpPr>
        <p:spPr>
          <a:xfrm>
            <a:off x="752966" y="4864739"/>
            <a:ext cx="10686068" cy="6881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</a:t>
            </a:r>
            <a:r>
              <a:rPr lang="pt-BR" dirty="0"/>
              <a:t>.</a:t>
            </a:r>
          </a:p>
        </p:txBody>
      </p:sp>
      <p:graphicFrame>
        <p:nvGraphicFramePr>
          <p:cNvPr id="18" name="Tabela 17">
            <a:extLst>
              <a:ext uri="{FF2B5EF4-FFF2-40B4-BE49-F238E27FC236}">
                <a16:creationId xmlns:a16="http://schemas.microsoft.com/office/drawing/2014/main" id="{80E7B01E-298E-210A-EE92-DAA8CD3262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5849940"/>
              </p:ext>
            </p:extLst>
          </p:nvPr>
        </p:nvGraphicFramePr>
        <p:xfrm>
          <a:off x="1739768" y="5735613"/>
          <a:ext cx="7771880" cy="107789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71485">
                  <a:extLst>
                    <a:ext uri="{9D8B030D-6E8A-4147-A177-3AD203B41FA5}">
                      <a16:colId xmlns:a16="http://schemas.microsoft.com/office/drawing/2014/main" val="241563435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091998612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238569152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872744567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417757880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3664693709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2837980735"/>
                    </a:ext>
                  </a:extLst>
                </a:gridCol>
                <a:gridCol w="971485">
                  <a:extLst>
                    <a:ext uri="{9D8B030D-6E8A-4147-A177-3AD203B41FA5}">
                      <a16:colId xmlns:a16="http://schemas.microsoft.com/office/drawing/2014/main" val="1355006291"/>
                    </a:ext>
                  </a:extLst>
                </a:gridCol>
              </a:tblGrid>
              <a:tr h="382620">
                <a:tc gridSpan="8"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Composição Nutricional do Cardápio </a:t>
                      </a:r>
                    </a:p>
                    <a:p>
                      <a:pPr algn="ctr"/>
                      <a:r>
                        <a:rPr lang="pt-BR" sz="1200" dirty="0"/>
                        <a:t>( média semana)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8550038"/>
                  </a:ext>
                </a:extLst>
              </a:tr>
              <a:tr h="310347">
                <a:tc>
                  <a:txBody>
                    <a:bodyPr/>
                    <a:lstStyle/>
                    <a:p>
                      <a:r>
                        <a:rPr lang="pt-BR" sz="1200" dirty="0"/>
                        <a:t>Energia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Proteína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Carboidrato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Lipídio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Cálcio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Ferro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Vit.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/>
                        <a:t>Vit. 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9428304"/>
                  </a:ext>
                </a:extLst>
              </a:tr>
              <a:tr h="310347">
                <a:tc>
                  <a:txBody>
                    <a:bodyPr/>
                    <a:lstStyle/>
                    <a:p>
                      <a:endParaRPr lang="pt-B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1611167"/>
                  </a:ext>
                </a:extLst>
              </a:tr>
            </a:tbl>
          </a:graphicData>
        </a:graphic>
      </p:graphicFrame>
      <p:sp>
        <p:nvSpPr>
          <p:cNvPr id="19" name="Retângulo 18">
            <a:extLst>
              <a:ext uri="{FF2B5EF4-FFF2-40B4-BE49-F238E27FC236}">
                <a16:creationId xmlns:a16="http://schemas.microsoft.com/office/drawing/2014/main" id="{B7D9CBAF-9088-DF29-525F-CFFFF06FCE6B}"/>
              </a:ext>
            </a:extLst>
          </p:cNvPr>
          <p:cNvSpPr/>
          <p:nvPr/>
        </p:nvSpPr>
        <p:spPr>
          <a:xfrm>
            <a:off x="10143241" y="6319993"/>
            <a:ext cx="1763429" cy="3457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</p:spTree>
    <p:extLst>
      <p:ext uri="{BB962C8B-B14F-4D97-AF65-F5344CB8AC3E}">
        <p14:creationId xmlns:p14="http://schemas.microsoft.com/office/powerpoint/2010/main" val="2144205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</TotalTime>
  <Words>1599</Words>
  <Application>Microsoft Office PowerPoint</Application>
  <PresentationFormat>Widescreen</PresentationFormat>
  <Paragraphs>525</Paragraphs>
  <Slides>7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2" baseType="lpstr">
      <vt:lpstr>Aptos Display</vt:lpstr>
      <vt:lpstr>Arial</vt:lpstr>
      <vt:lpstr>Calibri</vt:lpstr>
      <vt:lpstr>Calibri Light</vt:lpstr>
      <vt:lpstr>Tema do Office</vt:lpstr>
      <vt:lpstr>Cardápio Escolar / CMEI Anjo da Guarda   Infantil IV e V Maio/ 2025</vt:lpstr>
      <vt:lpstr>Apresentação do PowerPoint</vt:lpstr>
      <vt:lpstr>Apresentação do PowerPoint</vt:lpstr>
      <vt:lpstr>Cardápio Escolar / CMEI Anjo da Guarda    Berçário II Maio/ 2025 </vt:lpstr>
      <vt:lpstr>Cardápio Escolar / CMEI Anjo da Guarda    Berçário II Maio/ 2025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SECRETARIA EDUCAÇÃO</dc:creator>
  <cp:lastModifiedBy>SECRETARIA EDUCAÇÃO</cp:lastModifiedBy>
  <cp:revision>16</cp:revision>
  <dcterms:created xsi:type="dcterms:W3CDTF">2025-05-19T18:38:09Z</dcterms:created>
  <dcterms:modified xsi:type="dcterms:W3CDTF">2025-05-21T14:02:37Z</dcterms:modified>
</cp:coreProperties>
</file>