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2" r:id="rId3"/>
    <p:sldId id="265" r:id="rId4"/>
    <p:sldId id="266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CRETARIA EDUCAÇÃO" initials="SE" lastIdx="1" clrIdx="0">
    <p:extLst>
      <p:ext uri="{19B8F6BF-5375-455C-9EA6-DF929625EA0E}">
        <p15:presenceInfo xmlns:p15="http://schemas.microsoft.com/office/powerpoint/2012/main" userId="SECRETARIA EDUCAÇÃ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B15A7-7A86-4326-9667-8353AD88C579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186A1-7D36-480B-988E-3DA879E6B0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62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8A530-4119-A163-A47E-114C71D48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629394-258E-28DD-7CED-DD1907686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C37608-F79E-BA09-F26F-046724F6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10F2DF-09CB-5BC2-2FB1-A61FD1F5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76FD0D-EF6C-C786-6C5C-25F48E6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11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4A14B-5A63-C318-124C-F932AA1F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B8429B-BBD1-EF7F-F361-318362479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EA27C1-8D99-A557-2B14-12B549BC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BC488C-4C69-E0A7-D9BE-AB7E2691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7FCE40-F34F-0E4B-370F-4DB9186A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49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87F4F5-2B4E-B7B4-0F1F-F4E85D12D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530E4A-8ADF-AFC6-0E1C-C21C92F7F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CAEA49-461B-C69D-974B-407E7EC1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59397C-DBF8-7A71-AF8D-BA3D2C68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153791-4CA1-C026-8161-790DBFF7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06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EA45-4D59-794E-B190-2D74DC4D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80DB0E-797B-E360-DA80-6FBCEBB73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405E0C-6B7D-87B1-9C18-2BEBBCAA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3F6A7D-95CD-2168-ED2B-D8A88597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016CB5-F671-D314-A0E8-1601E5D3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08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38683-9828-D0C5-0A13-716EC523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228A2C-5537-1D05-CE02-54A207F6E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086375-2692-5728-BE78-397EA7EC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9FFBAA-9A24-4711-CD8C-EDF21C3C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6A219E-57C3-4510-DA12-81E08E81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82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48C56-2B0D-EE02-55A0-24D169AB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65A4F0-A01B-E8F8-130A-012C324DE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36EB7B-C996-1638-6C21-36C62ECAC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CF948F-B6B1-79BF-B693-3B98534A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E5A194-F35E-7C56-2C2E-E6B0EB34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EE1C60-4CA2-1747-BDAE-EDCFBEF9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10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9F958-167C-4548-3020-DD31002F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EC6B47-E7EE-C8B5-9D0E-40E3E85E1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D3C25D-3577-DC90-F1A4-49735B90F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B5F92A-5F96-9F11-F0B7-6EB9328EE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CBD091C-214E-8FAC-D95E-76676F5D2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6B89F3-B145-7CDB-6536-B01259AA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1AEFAB1-5CF6-18F9-0CA9-676D4058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C68DF63-EB95-A92D-5DAC-631C3988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92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4EE30-5B39-BACA-E32E-A3218CC3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4F9E67-329E-5F59-175B-2CD0757E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22BFE0-F718-4C62-CF63-C4D7B423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3D1768-CC08-83DB-887E-176550D48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8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B0E2355-CC50-66A6-4048-D7D69F57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08A0FA2-115A-B210-5D30-334BF797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ED2104-A1CE-D18D-D504-3713589B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93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CE302-DA4A-D61D-0B35-D407C493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038674-D7E7-AB7E-3321-5F9E1A3C8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238AB8-7C59-D6E8-F8FD-ABF7E1A4F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06D084-D7CB-7F5A-AEE3-93D0FE29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0F77A1-9CFC-5DA5-9C65-1C4FA34F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0A6DC8-BD68-F1B2-C513-F873E89F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9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C4DB0-3543-EF9C-F838-0C800D3D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DD87C9A-0A11-83C7-10DC-80B64ACB8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DCED6D-C259-6148-3ACA-3B1E4A0C7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BA2C91-1B33-0B85-4BAF-3BE94ED4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958E81-6C46-66A2-565E-89077CD1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FCB65C-B1EF-65AA-057B-1FFDDA69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00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A80BA0-8D26-E08D-029F-BA4896CC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000A78-E3F0-1960-7D14-5E668FDBD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601474-3917-EF3D-7B27-3F255C7D4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8FF364-21C1-F228-1D91-9D3833965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5AEC4B-CC08-9E84-02BB-C13C14793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54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C6673-1CDD-6DFA-E20C-76D4AE7A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66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Caminho do Coração – APAE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chemeClr val="accent1"/>
                </a:solidFill>
                <a:latin typeface="Aptos Display" panose="020B0004020202020204" pitchFamily="34" charset="0"/>
              </a:rPr>
              <a:t>Julho /2025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6F1103-17A4-A73A-C8B7-FF0EC9DC9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12" y="11118"/>
            <a:ext cx="1237595" cy="12071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CCCB532-0EBD-726A-60BF-99B1AD62B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230188"/>
            <a:ext cx="1930743" cy="79771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D60468F-62FC-6996-F021-D49163A014DB}"/>
              </a:ext>
            </a:extLst>
          </p:cNvPr>
          <p:cNvSpPr/>
          <p:nvPr/>
        </p:nvSpPr>
        <p:spPr>
          <a:xfrm>
            <a:off x="914400" y="5223203"/>
            <a:ext cx="10439400" cy="763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5406BC52-4F5D-0DBB-451C-54487C40F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946991"/>
              </p:ext>
            </p:extLst>
          </p:nvPr>
        </p:nvGraphicFramePr>
        <p:xfrm>
          <a:off x="422635" y="6254737"/>
          <a:ext cx="455314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046">
                  <a:extLst>
                    <a:ext uri="{9D8B030D-6E8A-4147-A177-3AD203B41FA5}">
                      <a16:colId xmlns:a16="http://schemas.microsoft.com/office/drawing/2014/main" val="1036875345"/>
                    </a:ext>
                  </a:extLst>
                </a:gridCol>
                <a:gridCol w="1159497">
                  <a:extLst>
                    <a:ext uri="{9D8B030D-6E8A-4147-A177-3AD203B41FA5}">
                      <a16:colId xmlns:a16="http://schemas.microsoft.com/office/drawing/2014/main" val="1379064233"/>
                    </a:ext>
                  </a:extLst>
                </a:gridCol>
                <a:gridCol w="1150070">
                  <a:extLst>
                    <a:ext uri="{9D8B030D-6E8A-4147-A177-3AD203B41FA5}">
                      <a16:colId xmlns:a16="http://schemas.microsoft.com/office/drawing/2014/main" val="269824913"/>
                    </a:ext>
                  </a:extLst>
                </a:gridCol>
                <a:gridCol w="961535">
                  <a:extLst>
                    <a:ext uri="{9D8B030D-6E8A-4147-A177-3AD203B41FA5}">
                      <a16:colId xmlns:a16="http://schemas.microsoft.com/office/drawing/2014/main" val="2971581067"/>
                    </a:ext>
                  </a:extLst>
                </a:gridCol>
              </a:tblGrid>
              <a:tr h="248813">
                <a:tc gridSpan="4">
                  <a:txBody>
                    <a:bodyPr/>
                    <a:lstStyle/>
                    <a:p>
                      <a:pPr algn="l"/>
                      <a:r>
                        <a:rPr lang="pt-BR" sz="1100" dirty="0"/>
                        <a:t>Composição Nutricional do Cardápio  ( Média Nutricional Matutino)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465396"/>
                  </a:ext>
                </a:extLst>
              </a:tr>
              <a:tr h="248813">
                <a:tc>
                  <a:txBody>
                    <a:bodyPr/>
                    <a:lstStyle/>
                    <a:p>
                      <a:pPr algn="l"/>
                      <a:r>
                        <a:rPr lang="pt-BR" sz="1100" dirty="0"/>
                        <a:t>Energia 556,35kcal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00" dirty="0"/>
                        <a:t>Proteína 20,5g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Carboidrato 64g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Lipídio 10g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371121"/>
                  </a:ext>
                </a:extLst>
              </a:tr>
            </a:tbl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id="{B058028B-0E13-B2C4-A87E-7C4460C1E78A}"/>
              </a:ext>
            </a:extLst>
          </p:cNvPr>
          <p:cNvSpPr/>
          <p:nvPr/>
        </p:nvSpPr>
        <p:spPr>
          <a:xfrm>
            <a:off x="10001839" y="6293893"/>
            <a:ext cx="1932495" cy="4398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graphicFrame>
        <p:nvGraphicFramePr>
          <p:cNvPr id="11" name="Espaço Reservado para Conteúdo 10">
            <a:extLst>
              <a:ext uri="{FF2B5EF4-FFF2-40B4-BE49-F238E27FC236}">
                <a16:creationId xmlns:a16="http://schemas.microsoft.com/office/drawing/2014/main" id="{6F4F4629-DAA8-50DA-8785-E262B1293A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193211"/>
              </p:ext>
            </p:extLst>
          </p:nvPr>
        </p:nvGraphicFramePr>
        <p:xfrm>
          <a:off x="681780" y="1096781"/>
          <a:ext cx="11142480" cy="2047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37280">
                  <a:extLst>
                    <a:ext uri="{9D8B030D-6E8A-4147-A177-3AD203B41FA5}">
                      <a16:colId xmlns:a16="http://schemas.microsoft.com/office/drawing/2014/main" val="409758742"/>
                    </a:ext>
                  </a:extLst>
                </a:gridCol>
                <a:gridCol w="1976880">
                  <a:extLst>
                    <a:ext uri="{9D8B030D-6E8A-4147-A177-3AD203B41FA5}">
                      <a16:colId xmlns:a16="http://schemas.microsoft.com/office/drawing/2014/main" val="2678527895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2758427826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3815471218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714280399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2396165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/>
                        <a:t>1º Semana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Segunda-feira(02)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Terça-feira (01)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Quarta-feira (02)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Quinta-feira (03)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Sexta-feira (04)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90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/>
                        <a:t>Café da manhã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Chá </a:t>
                      </a:r>
                    </a:p>
                    <a:p>
                      <a:r>
                        <a:rPr lang="pt-BR" sz="1400" dirty="0"/>
                        <a:t>Pão c/ requeijão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 achocolatado</a:t>
                      </a:r>
                    </a:p>
                    <a:p>
                      <a:r>
                        <a:rPr lang="pt-BR" sz="1400" dirty="0"/>
                        <a:t>Bolacha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Chá </a:t>
                      </a:r>
                    </a:p>
                    <a:p>
                      <a:r>
                        <a:rPr lang="pt-BR" sz="1400" dirty="0"/>
                        <a:t>Pão c/ requeijão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 achocolatado</a:t>
                      </a:r>
                    </a:p>
                    <a:p>
                      <a:r>
                        <a:rPr lang="pt-BR" sz="1400" dirty="0"/>
                        <a:t>Pão c/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431518"/>
                  </a:ext>
                </a:extLst>
              </a:tr>
              <a:tr h="305927">
                <a:tc>
                  <a:txBody>
                    <a:bodyPr/>
                    <a:lstStyle/>
                    <a:p>
                      <a:r>
                        <a:rPr lang="pt-BR" sz="1400" dirty="0"/>
                        <a:t>Almoço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Carne c/ mandioca</a:t>
                      </a:r>
                    </a:p>
                    <a:p>
                      <a:r>
                        <a:rPr lang="pt-BR" sz="1400" dirty="0"/>
                        <a:t>Salada 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 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Frango cozido</a:t>
                      </a:r>
                    </a:p>
                    <a:p>
                      <a:r>
                        <a:rPr lang="pt-BR" sz="1400" dirty="0"/>
                        <a:t>Salada/ Legumes</a:t>
                      </a:r>
                    </a:p>
                    <a:p>
                      <a:r>
                        <a:rPr lang="pt-BR" sz="14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 </a:t>
                      </a:r>
                    </a:p>
                    <a:p>
                      <a:r>
                        <a:rPr lang="pt-BR" sz="1400" dirty="0"/>
                        <a:t>Canjiquinha </a:t>
                      </a:r>
                    </a:p>
                    <a:p>
                      <a:r>
                        <a:rPr lang="pt-BR" sz="1400" dirty="0"/>
                        <a:t>Carne de panela</a:t>
                      </a:r>
                    </a:p>
                    <a:p>
                      <a:r>
                        <a:rPr lang="pt-BR" sz="1400" dirty="0"/>
                        <a:t>Salada/ Legumes</a:t>
                      </a:r>
                    </a:p>
                    <a:p>
                      <a:r>
                        <a:rPr lang="pt-BR" sz="14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Frango ao molho</a:t>
                      </a:r>
                    </a:p>
                    <a:p>
                      <a:r>
                        <a:rPr lang="pt-BR" sz="1400" dirty="0"/>
                        <a:t>Salada/ Legumes</a:t>
                      </a:r>
                    </a:p>
                    <a:p>
                      <a:r>
                        <a:rPr lang="pt-BR" sz="14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323323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6E14E87-A816-26DC-A15B-BDB927D22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576235"/>
              </p:ext>
            </p:extLst>
          </p:nvPr>
        </p:nvGraphicFramePr>
        <p:xfrm>
          <a:off x="681780" y="3480763"/>
          <a:ext cx="11142480" cy="13716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40909">
                  <a:extLst>
                    <a:ext uri="{9D8B030D-6E8A-4147-A177-3AD203B41FA5}">
                      <a16:colId xmlns:a16="http://schemas.microsoft.com/office/drawing/2014/main" val="2711781809"/>
                    </a:ext>
                  </a:extLst>
                </a:gridCol>
                <a:gridCol w="1989055">
                  <a:extLst>
                    <a:ext uri="{9D8B030D-6E8A-4147-A177-3AD203B41FA5}">
                      <a16:colId xmlns:a16="http://schemas.microsoft.com/office/drawing/2014/main" val="657646353"/>
                    </a:ext>
                  </a:extLst>
                </a:gridCol>
                <a:gridCol w="1894788">
                  <a:extLst>
                    <a:ext uri="{9D8B030D-6E8A-4147-A177-3AD203B41FA5}">
                      <a16:colId xmlns:a16="http://schemas.microsoft.com/office/drawing/2014/main" val="1594321988"/>
                    </a:ext>
                  </a:extLst>
                </a:gridCol>
                <a:gridCol w="1803568">
                  <a:extLst>
                    <a:ext uri="{9D8B030D-6E8A-4147-A177-3AD203B41FA5}">
                      <a16:colId xmlns:a16="http://schemas.microsoft.com/office/drawing/2014/main" val="724796684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1548162428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1181064021"/>
                    </a:ext>
                  </a:extLst>
                </a:gridCol>
              </a:tblGrid>
              <a:tr h="140806">
                <a:tc>
                  <a:txBody>
                    <a:bodyPr/>
                    <a:lstStyle/>
                    <a:p>
                      <a:endParaRPr lang="pt-BR" sz="1400" b="0" dirty="0"/>
                    </a:p>
                    <a:p>
                      <a:endParaRPr lang="pt-BR" sz="1400" b="0" dirty="0"/>
                    </a:p>
                    <a:p>
                      <a:r>
                        <a:rPr lang="pt-BR" sz="1400" b="0" dirty="0"/>
                        <a:t>Vespertino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/>
                        <a:t>Leite c/ achocolatado</a:t>
                      </a:r>
                    </a:p>
                    <a:p>
                      <a:r>
                        <a:rPr lang="pt-BR" sz="1400" b="0" dirty="0"/>
                        <a:t>Pão com requeijão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/>
                        <a:t>Arroz </a:t>
                      </a:r>
                    </a:p>
                    <a:p>
                      <a:r>
                        <a:rPr lang="pt-BR" sz="1400" b="0" dirty="0"/>
                        <a:t>Feijão</a:t>
                      </a:r>
                    </a:p>
                    <a:p>
                      <a:r>
                        <a:rPr lang="pt-BR" sz="1400" b="0" dirty="0"/>
                        <a:t>Frango Cozido</a:t>
                      </a:r>
                    </a:p>
                    <a:p>
                      <a:r>
                        <a:rPr lang="pt-BR" sz="1400" b="0" dirty="0"/>
                        <a:t>Salada/ Legumes</a:t>
                      </a:r>
                    </a:p>
                    <a:p>
                      <a:r>
                        <a:rPr lang="pt-BR" sz="1400" b="0" dirty="0"/>
                        <a:t>Fruta</a:t>
                      </a:r>
                    </a:p>
                    <a:p>
                      <a:endParaRPr lang="pt-BR" sz="1400" b="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/>
                        <a:t>Suco polpa de frutas</a:t>
                      </a:r>
                    </a:p>
                    <a:p>
                      <a:r>
                        <a:rPr lang="pt-BR" sz="1400" b="0" dirty="0"/>
                        <a:t>Pão com manteiga</a:t>
                      </a:r>
                    </a:p>
                    <a:p>
                      <a:r>
                        <a:rPr lang="pt-BR" sz="1400" b="0" dirty="0"/>
                        <a:t>Frutas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/>
                        <a:t>Arroz</a:t>
                      </a:r>
                    </a:p>
                    <a:p>
                      <a:r>
                        <a:rPr lang="pt-BR" sz="1400" b="0" dirty="0"/>
                        <a:t>Feijão</a:t>
                      </a:r>
                    </a:p>
                    <a:p>
                      <a:r>
                        <a:rPr lang="pt-BR" sz="1400" b="0" dirty="0"/>
                        <a:t>Frango ao molho</a:t>
                      </a:r>
                    </a:p>
                    <a:p>
                      <a:r>
                        <a:rPr lang="pt-BR" sz="1400" b="0" dirty="0"/>
                        <a:t>Salada/ Legumes</a:t>
                      </a:r>
                    </a:p>
                    <a:p>
                      <a:r>
                        <a:rPr lang="pt-BR" sz="1400" b="0" dirty="0"/>
                        <a:t>Fruta</a:t>
                      </a:r>
                    </a:p>
                    <a:p>
                      <a:endParaRPr lang="pt-BR" sz="1400" b="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69372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8C5E7D6-9100-9B47-53EC-16248F926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458034"/>
              </p:ext>
            </p:extLst>
          </p:nvPr>
        </p:nvGraphicFramePr>
        <p:xfrm>
          <a:off x="5212237" y="6254737"/>
          <a:ext cx="455314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046">
                  <a:extLst>
                    <a:ext uri="{9D8B030D-6E8A-4147-A177-3AD203B41FA5}">
                      <a16:colId xmlns:a16="http://schemas.microsoft.com/office/drawing/2014/main" val="3790250497"/>
                    </a:ext>
                  </a:extLst>
                </a:gridCol>
                <a:gridCol w="1028307">
                  <a:extLst>
                    <a:ext uri="{9D8B030D-6E8A-4147-A177-3AD203B41FA5}">
                      <a16:colId xmlns:a16="http://schemas.microsoft.com/office/drawing/2014/main" val="2439486627"/>
                    </a:ext>
                  </a:extLst>
                </a:gridCol>
                <a:gridCol w="1281260">
                  <a:extLst>
                    <a:ext uri="{9D8B030D-6E8A-4147-A177-3AD203B41FA5}">
                      <a16:colId xmlns:a16="http://schemas.microsoft.com/office/drawing/2014/main" val="1596379018"/>
                    </a:ext>
                  </a:extLst>
                </a:gridCol>
                <a:gridCol w="961535">
                  <a:extLst>
                    <a:ext uri="{9D8B030D-6E8A-4147-A177-3AD203B41FA5}">
                      <a16:colId xmlns:a16="http://schemas.microsoft.com/office/drawing/2014/main" val="1636958413"/>
                    </a:ext>
                  </a:extLst>
                </a:gridCol>
              </a:tblGrid>
              <a:tr h="248813">
                <a:tc gridSpan="4">
                  <a:txBody>
                    <a:bodyPr/>
                    <a:lstStyle/>
                    <a:p>
                      <a:pPr algn="l"/>
                      <a:r>
                        <a:rPr lang="pt-BR" sz="1100" dirty="0"/>
                        <a:t>Composição Nutricional do Cardápio  ( Média Nutricional Vespertino)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089949"/>
                  </a:ext>
                </a:extLst>
              </a:tr>
              <a:tr h="248813">
                <a:tc>
                  <a:txBody>
                    <a:bodyPr/>
                    <a:lstStyle/>
                    <a:p>
                      <a:pPr algn="l"/>
                      <a:r>
                        <a:rPr lang="pt-BR" sz="1100" dirty="0"/>
                        <a:t>Energia 340kcal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00" dirty="0"/>
                        <a:t>Proteína 17g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Carboidrato 38,7g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Lipídio 8g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799893"/>
                  </a:ext>
                </a:extLst>
              </a:tr>
            </a:tbl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7747F54E-2CA2-3FF6-CA1A-3193C0436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928" y="13741"/>
            <a:ext cx="3338479" cy="102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4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47FF6-DF0D-C348-7E8F-7ADEC0FB3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87"/>
            <a:ext cx="10515600" cy="1041749"/>
          </a:xfrm>
        </p:spPr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Caminho do Coração - APAE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chemeClr val="accent1"/>
                </a:solidFill>
                <a:latin typeface="Aptos Display" panose="020B0004020202020204" pitchFamily="34" charset="0"/>
              </a:rPr>
              <a:t>Julho /2025</a:t>
            </a:r>
            <a:endParaRPr lang="pt-BR" sz="2000" dirty="0">
              <a:solidFill>
                <a:schemeClr val="accent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18EF94-E72A-DEF9-48F5-E12539E85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13" y="0"/>
            <a:ext cx="1237595" cy="12071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BBC8693-1779-3FDB-D3B2-ADA1A80EC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230188"/>
            <a:ext cx="1930743" cy="79771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42A2F01E-38D2-C508-36BB-CC24807381B2}"/>
              </a:ext>
            </a:extLst>
          </p:cNvPr>
          <p:cNvSpPr/>
          <p:nvPr/>
        </p:nvSpPr>
        <p:spPr>
          <a:xfrm>
            <a:off x="10001839" y="6293893"/>
            <a:ext cx="1932495" cy="4398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03603EF3-4982-6522-B009-3CBEF4B0B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437367"/>
              </p:ext>
            </p:extLst>
          </p:nvPr>
        </p:nvGraphicFramePr>
        <p:xfrm>
          <a:off x="578456" y="1082670"/>
          <a:ext cx="11349870" cy="2687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62810">
                  <a:extLst>
                    <a:ext uri="{9D8B030D-6E8A-4147-A177-3AD203B41FA5}">
                      <a16:colId xmlns:a16="http://schemas.microsoft.com/office/drawing/2014/main" val="727371398"/>
                    </a:ext>
                  </a:extLst>
                </a:gridCol>
                <a:gridCol w="2020480">
                  <a:extLst>
                    <a:ext uri="{9D8B030D-6E8A-4147-A177-3AD203B41FA5}">
                      <a16:colId xmlns:a16="http://schemas.microsoft.com/office/drawing/2014/main" val="4034226829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2401843951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1756642142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1440184230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3638601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/>
                        <a:t>2º  Semana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Segunda- feira(07)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Terça-feira(08)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Quarta-feira(09)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Quinta-feira(10)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Sexta-feira(11)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59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400" dirty="0"/>
                        <a:t>Café da manhã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 achocolatado</a:t>
                      </a:r>
                    </a:p>
                    <a:p>
                      <a:r>
                        <a:rPr lang="pt-BR" sz="1400" dirty="0"/>
                        <a:t>Pão c/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Chá </a:t>
                      </a:r>
                    </a:p>
                    <a:p>
                      <a:r>
                        <a:rPr lang="pt-BR" sz="1400" dirty="0"/>
                        <a:t>Pão c/ requeijão</a:t>
                      </a:r>
                    </a:p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 achocolatado</a:t>
                      </a:r>
                    </a:p>
                    <a:p>
                      <a:r>
                        <a:rPr lang="pt-BR" sz="1400" dirty="0"/>
                        <a:t>Bolacha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/>
                        <a:t>Almoço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Ovo mexido</a:t>
                      </a:r>
                    </a:p>
                    <a:p>
                      <a:r>
                        <a:rPr lang="pt-BR" sz="1400" dirty="0"/>
                        <a:t>Salada/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Festinha:</a:t>
                      </a:r>
                    </a:p>
                    <a:p>
                      <a:r>
                        <a:rPr lang="pt-BR" sz="1400" dirty="0"/>
                        <a:t>Cachorro quente</a:t>
                      </a:r>
                    </a:p>
                    <a:p>
                      <a:r>
                        <a:rPr lang="pt-BR" sz="1400" dirty="0"/>
                        <a:t>Suco Polpa de frutas</a:t>
                      </a:r>
                    </a:p>
                    <a:p>
                      <a:r>
                        <a:rPr lang="pt-BR" sz="1400" dirty="0"/>
                        <a:t>Canjica</a:t>
                      </a:r>
                    </a:p>
                    <a:p>
                      <a:r>
                        <a:rPr lang="pt-BR" sz="1400" dirty="0"/>
                        <a:t>Pipoca</a:t>
                      </a:r>
                    </a:p>
                    <a:p>
                      <a:r>
                        <a:rPr lang="pt-BR" sz="1400" dirty="0"/>
                        <a:t>Chá de amendoim</a:t>
                      </a:r>
                    </a:p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Carne bovina c/ mandioca</a:t>
                      </a:r>
                    </a:p>
                    <a:p>
                      <a:r>
                        <a:rPr lang="pt-BR" sz="1400" dirty="0"/>
                        <a:t>Salada/Legumes</a:t>
                      </a:r>
                    </a:p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FÉRIAS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FÉRIAS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57192"/>
                  </a:ext>
                </a:extLst>
              </a:tr>
            </a:tbl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2D94E094-B2B1-7825-714D-3AB01E254873}"/>
              </a:ext>
            </a:extLst>
          </p:cNvPr>
          <p:cNvSpPr/>
          <p:nvPr/>
        </p:nvSpPr>
        <p:spPr>
          <a:xfrm>
            <a:off x="982139" y="5464476"/>
            <a:ext cx="10439400" cy="763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C496C92-DA88-7B83-DA75-E0A3579E4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052354"/>
              </p:ext>
            </p:extLst>
          </p:nvPr>
        </p:nvGraphicFramePr>
        <p:xfrm>
          <a:off x="578456" y="3824753"/>
          <a:ext cx="11355879" cy="1584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40538">
                  <a:extLst>
                    <a:ext uri="{9D8B030D-6E8A-4147-A177-3AD203B41FA5}">
                      <a16:colId xmlns:a16="http://schemas.microsoft.com/office/drawing/2014/main" val="1646692471"/>
                    </a:ext>
                  </a:extLst>
                </a:gridCol>
                <a:gridCol w="2026763">
                  <a:extLst>
                    <a:ext uri="{9D8B030D-6E8A-4147-A177-3AD203B41FA5}">
                      <a16:colId xmlns:a16="http://schemas.microsoft.com/office/drawing/2014/main" val="934339819"/>
                    </a:ext>
                  </a:extLst>
                </a:gridCol>
                <a:gridCol w="1910637">
                  <a:extLst>
                    <a:ext uri="{9D8B030D-6E8A-4147-A177-3AD203B41FA5}">
                      <a16:colId xmlns:a16="http://schemas.microsoft.com/office/drawing/2014/main" val="1727237803"/>
                    </a:ext>
                  </a:extLst>
                </a:gridCol>
                <a:gridCol w="1892647">
                  <a:extLst>
                    <a:ext uri="{9D8B030D-6E8A-4147-A177-3AD203B41FA5}">
                      <a16:colId xmlns:a16="http://schemas.microsoft.com/office/drawing/2014/main" val="734259768"/>
                    </a:ext>
                  </a:extLst>
                </a:gridCol>
                <a:gridCol w="1892647">
                  <a:extLst>
                    <a:ext uri="{9D8B030D-6E8A-4147-A177-3AD203B41FA5}">
                      <a16:colId xmlns:a16="http://schemas.microsoft.com/office/drawing/2014/main" val="3826989771"/>
                    </a:ext>
                  </a:extLst>
                </a:gridCol>
                <a:gridCol w="1892647">
                  <a:extLst>
                    <a:ext uri="{9D8B030D-6E8A-4147-A177-3AD203B41FA5}">
                      <a16:colId xmlns:a16="http://schemas.microsoft.com/office/drawing/2014/main" val="3654878090"/>
                    </a:ext>
                  </a:extLst>
                </a:gridCol>
              </a:tblGrid>
              <a:tr h="144892">
                <a:tc>
                  <a:txBody>
                    <a:bodyPr/>
                    <a:lstStyle/>
                    <a:p>
                      <a:endParaRPr lang="pt-BR" sz="1400" b="0" dirty="0"/>
                    </a:p>
                    <a:p>
                      <a:endParaRPr lang="pt-BR" sz="1400" b="0" dirty="0"/>
                    </a:p>
                    <a:p>
                      <a:endParaRPr lang="pt-BR" sz="1400" b="0" dirty="0"/>
                    </a:p>
                    <a:p>
                      <a:r>
                        <a:rPr lang="pt-BR" sz="1400" b="0" dirty="0"/>
                        <a:t>Vespertino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/>
                        <a:t>Arroz</a:t>
                      </a:r>
                    </a:p>
                    <a:p>
                      <a:r>
                        <a:rPr lang="pt-BR" sz="1400" b="0" dirty="0"/>
                        <a:t>Feijão</a:t>
                      </a:r>
                    </a:p>
                    <a:p>
                      <a:r>
                        <a:rPr lang="pt-BR" sz="1400" b="0" dirty="0"/>
                        <a:t>Ovo mexido</a:t>
                      </a:r>
                    </a:p>
                    <a:p>
                      <a:r>
                        <a:rPr lang="pt-BR" sz="1400" b="0" dirty="0"/>
                        <a:t>Salada/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/>
                        <a:t>Festinha:</a:t>
                      </a:r>
                    </a:p>
                    <a:p>
                      <a:r>
                        <a:rPr lang="pt-BR" sz="1400" b="0" dirty="0"/>
                        <a:t>Cachorro quente</a:t>
                      </a:r>
                    </a:p>
                    <a:p>
                      <a:r>
                        <a:rPr lang="pt-BR" sz="1400" b="0" dirty="0"/>
                        <a:t>Suco Polpa de frutas</a:t>
                      </a:r>
                    </a:p>
                    <a:p>
                      <a:r>
                        <a:rPr lang="pt-BR" sz="1400" b="0" dirty="0"/>
                        <a:t>Canjica</a:t>
                      </a:r>
                    </a:p>
                    <a:p>
                      <a:r>
                        <a:rPr lang="pt-BR" sz="1400" b="0" dirty="0"/>
                        <a:t>Pipoca</a:t>
                      </a:r>
                    </a:p>
                    <a:p>
                      <a:r>
                        <a:rPr lang="pt-BR" sz="1400" b="0" dirty="0"/>
                        <a:t>Chá de amendoim</a:t>
                      </a:r>
                    </a:p>
                    <a:p>
                      <a:endParaRPr lang="pt-BR" sz="1400" b="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/>
                        <a:t>Arroz</a:t>
                      </a:r>
                    </a:p>
                    <a:p>
                      <a:r>
                        <a:rPr lang="pt-BR" sz="1400" b="0" dirty="0"/>
                        <a:t>Feijão</a:t>
                      </a:r>
                    </a:p>
                    <a:p>
                      <a:r>
                        <a:rPr lang="pt-BR" sz="1400" b="0" dirty="0"/>
                        <a:t>Carne bovina c/ mandioca</a:t>
                      </a:r>
                    </a:p>
                    <a:p>
                      <a:r>
                        <a:rPr lang="pt-BR" sz="1400" b="0" dirty="0"/>
                        <a:t>Salada/Legumes</a:t>
                      </a:r>
                    </a:p>
                    <a:p>
                      <a:endParaRPr lang="pt-BR" sz="1400" b="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506333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CE12064B-5191-1953-9BD6-61C6473E9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367" y="34067"/>
            <a:ext cx="3407959" cy="10486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2027A10-0538-5FD4-CA8E-2C09D1508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6699" y="2756752"/>
            <a:ext cx="2670279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EF612-93CC-EF20-5B16-1839439172D6}"/>
              </a:ext>
            </a:extLst>
          </p:cNvPr>
          <p:cNvSpPr txBox="1">
            <a:spLocks/>
          </p:cNvSpPr>
          <p:nvPr/>
        </p:nvSpPr>
        <p:spPr>
          <a:xfrm>
            <a:off x="838200" y="230189"/>
            <a:ext cx="10515600" cy="1460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Caminho do Coração - APAE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chemeClr val="accent1"/>
                </a:solidFill>
                <a:latin typeface="Aptos Display" panose="020B0004020202020204" pitchFamily="34" charset="0"/>
              </a:rPr>
              <a:t>Julho /2025</a:t>
            </a:r>
            <a:endParaRPr lang="pt-BR" sz="2000" dirty="0">
              <a:solidFill>
                <a:schemeClr val="accent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13DFD70-8B29-71EE-9E07-08189B0B3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13" y="0"/>
            <a:ext cx="1237595" cy="120711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ACAF8CC-23BA-B41E-5D95-B27A80498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230188"/>
            <a:ext cx="1930743" cy="79771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1697203-1BA8-270E-21D0-6FC158A4DE76}"/>
              </a:ext>
            </a:extLst>
          </p:cNvPr>
          <p:cNvSpPr/>
          <p:nvPr/>
        </p:nvSpPr>
        <p:spPr>
          <a:xfrm>
            <a:off x="10001839" y="6293893"/>
            <a:ext cx="1932495" cy="4398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graphicFrame>
        <p:nvGraphicFramePr>
          <p:cNvPr id="9" name="Espaço Reservado para Conteúdo 7">
            <a:extLst>
              <a:ext uri="{FF2B5EF4-FFF2-40B4-BE49-F238E27FC236}">
                <a16:creationId xmlns:a16="http://schemas.microsoft.com/office/drawing/2014/main" id="{5BFD9BF0-347F-9364-6FB0-6D7EB799BD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125681"/>
              </p:ext>
            </p:extLst>
          </p:nvPr>
        </p:nvGraphicFramePr>
        <p:xfrm>
          <a:off x="584464" y="1142652"/>
          <a:ext cx="11349870" cy="2260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62810">
                  <a:extLst>
                    <a:ext uri="{9D8B030D-6E8A-4147-A177-3AD203B41FA5}">
                      <a16:colId xmlns:a16="http://schemas.microsoft.com/office/drawing/2014/main" val="727371398"/>
                    </a:ext>
                  </a:extLst>
                </a:gridCol>
                <a:gridCol w="2020480">
                  <a:extLst>
                    <a:ext uri="{9D8B030D-6E8A-4147-A177-3AD203B41FA5}">
                      <a16:colId xmlns:a16="http://schemas.microsoft.com/office/drawing/2014/main" val="4034226829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2401843951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1756642142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1440184230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3638601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/>
                        <a:t>4º  Semana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Segunda- feira(21)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Terça-feira(22)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Quarta-feira(23)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Quinta-feira(24)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Sexta-feira(25)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59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400" dirty="0"/>
                        <a:t>Café da manhã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 achocolatado</a:t>
                      </a:r>
                    </a:p>
                    <a:p>
                      <a:r>
                        <a:rPr lang="pt-BR" sz="1400" dirty="0"/>
                        <a:t>Pão c/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Leite c/ café</a:t>
                      </a:r>
                    </a:p>
                    <a:p>
                      <a:pPr algn="l"/>
                      <a:r>
                        <a:rPr lang="pt-BR" sz="1400" dirty="0"/>
                        <a:t>Bolo simples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Leite c/ achocolatado</a:t>
                      </a:r>
                    </a:p>
                    <a:p>
                      <a:pPr algn="ctr"/>
                      <a:r>
                        <a:rPr lang="pt-BR" sz="1400" dirty="0"/>
                        <a:t>Pão c/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37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400" dirty="0"/>
                        <a:t>Almoço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FÉRIAS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FÉRIAS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/>
                        <a:t>Arroz</a:t>
                      </a:r>
                    </a:p>
                    <a:p>
                      <a:pPr algn="l"/>
                      <a:r>
                        <a:rPr lang="pt-BR" sz="1400" b="0" dirty="0"/>
                        <a:t>Feijão</a:t>
                      </a:r>
                    </a:p>
                    <a:p>
                      <a:pPr algn="l"/>
                      <a:r>
                        <a:rPr lang="pt-BR" sz="1400" b="0" dirty="0"/>
                        <a:t>Frango cozido</a:t>
                      </a:r>
                    </a:p>
                    <a:p>
                      <a:pPr algn="l"/>
                      <a:r>
                        <a:rPr lang="pt-BR" sz="1400" b="0" dirty="0"/>
                        <a:t>Salada/ Legumes</a:t>
                      </a:r>
                    </a:p>
                    <a:p>
                      <a:pPr algn="l"/>
                      <a:r>
                        <a:rPr lang="pt-BR" sz="1400" b="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/>
                        <a:t>Arroz</a:t>
                      </a:r>
                    </a:p>
                    <a:p>
                      <a:pPr algn="l"/>
                      <a:r>
                        <a:rPr lang="pt-BR" sz="1400" b="0" dirty="0"/>
                        <a:t>Feijão</a:t>
                      </a:r>
                    </a:p>
                    <a:p>
                      <a:pPr algn="l"/>
                      <a:r>
                        <a:rPr lang="pt-BR" sz="1400" b="0" dirty="0"/>
                        <a:t>Macarrão c/ carne moída</a:t>
                      </a:r>
                    </a:p>
                    <a:p>
                      <a:pPr algn="l"/>
                      <a:r>
                        <a:rPr lang="pt-BR" sz="1400" b="0" dirty="0"/>
                        <a:t>Salada / Legumes</a:t>
                      </a:r>
                    </a:p>
                    <a:p>
                      <a:pPr algn="l"/>
                      <a:r>
                        <a:rPr lang="pt-BR" sz="1400" b="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Arroz</a:t>
                      </a:r>
                    </a:p>
                    <a:p>
                      <a:pPr algn="l"/>
                      <a:r>
                        <a:rPr lang="pt-BR" sz="1400" dirty="0"/>
                        <a:t>Feijão</a:t>
                      </a:r>
                    </a:p>
                    <a:p>
                      <a:pPr algn="l"/>
                      <a:r>
                        <a:rPr lang="pt-BR" sz="1400" dirty="0"/>
                        <a:t>Frango c/ molho</a:t>
                      </a:r>
                    </a:p>
                    <a:p>
                      <a:pPr algn="l"/>
                      <a:r>
                        <a:rPr lang="pt-BR" sz="1400" dirty="0"/>
                        <a:t>Salada/ Legumes</a:t>
                      </a:r>
                    </a:p>
                    <a:p>
                      <a:pPr algn="l"/>
                      <a:r>
                        <a:rPr lang="pt-BR" sz="14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57192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2DB3E16B-2E9E-B7D3-B18C-134B06ED7FC4}"/>
              </a:ext>
            </a:extLst>
          </p:cNvPr>
          <p:cNvSpPr/>
          <p:nvPr/>
        </p:nvSpPr>
        <p:spPr>
          <a:xfrm>
            <a:off x="982139" y="5027402"/>
            <a:ext cx="10439400" cy="763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1FABB05-56CF-B07F-7287-B05EA16EB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922726"/>
              </p:ext>
            </p:extLst>
          </p:nvPr>
        </p:nvGraphicFramePr>
        <p:xfrm>
          <a:off x="584465" y="3682398"/>
          <a:ext cx="11349870" cy="13716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93582">
                  <a:extLst>
                    <a:ext uri="{9D8B030D-6E8A-4147-A177-3AD203B41FA5}">
                      <a16:colId xmlns:a16="http://schemas.microsoft.com/office/drawing/2014/main" val="24753343"/>
                    </a:ext>
                  </a:extLst>
                </a:gridCol>
                <a:gridCol w="1904904">
                  <a:extLst>
                    <a:ext uri="{9D8B030D-6E8A-4147-A177-3AD203B41FA5}">
                      <a16:colId xmlns:a16="http://schemas.microsoft.com/office/drawing/2014/main" val="301962457"/>
                    </a:ext>
                  </a:extLst>
                </a:gridCol>
                <a:gridCol w="2014408">
                  <a:extLst>
                    <a:ext uri="{9D8B030D-6E8A-4147-A177-3AD203B41FA5}">
                      <a16:colId xmlns:a16="http://schemas.microsoft.com/office/drawing/2014/main" val="4266315735"/>
                    </a:ext>
                  </a:extLst>
                </a:gridCol>
                <a:gridCol w="1904298">
                  <a:extLst>
                    <a:ext uri="{9D8B030D-6E8A-4147-A177-3AD203B41FA5}">
                      <a16:colId xmlns:a16="http://schemas.microsoft.com/office/drawing/2014/main" val="1087890004"/>
                    </a:ext>
                  </a:extLst>
                </a:gridCol>
                <a:gridCol w="1904298">
                  <a:extLst>
                    <a:ext uri="{9D8B030D-6E8A-4147-A177-3AD203B41FA5}">
                      <a16:colId xmlns:a16="http://schemas.microsoft.com/office/drawing/2014/main" val="3279569616"/>
                    </a:ext>
                  </a:extLst>
                </a:gridCol>
                <a:gridCol w="1828380">
                  <a:extLst>
                    <a:ext uri="{9D8B030D-6E8A-4147-A177-3AD203B41FA5}">
                      <a16:colId xmlns:a16="http://schemas.microsoft.com/office/drawing/2014/main" val="3253845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sz="1400" b="0" dirty="0"/>
                    </a:p>
                    <a:p>
                      <a:endParaRPr lang="pt-BR" sz="1400" b="0" dirty="0"/>
                    </a:p>
                    <a:p>
                      <a:r>
                        <a:rPr lang="pt-BR" sz="1400" b="0" dirty="0"/>
                        <a:t>Vespertino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/>
                        <a:t>Arroz</a:t>
                      </a:r>
                    </a:p>
                    <a:p>
                      <a:pPr algn="l"/>
                      <a:r>
                        <a:rPr lang="pt-BR" sz="1400" b="0" dirty="0"/>
                        <a:t>Feijão</a:t>
                      </a:r>
                    </a:p>
                    <a:p>
                      <a:pPr algn="l"/>
                      <a:r>
                        <a:rPr lang="pt-BR" sz="1400" b="0" dirty="0"/>
                        <a:t>Frango cozido</a:t>
                      </a:r>
                    </a:p>
                    <a:p>
                      <a:pPr algn="l"/>
                      <a:r>
                        <a:rPr lang="pt-BR" sz="1400" b="0" dirty="0"/>
                        <a:t>Salada/ Legumes</a:t>
                      </a:r>
                    </a:p>
                    <a:p>
                      <a:pPr algn="l"/>
                      <a:r>
                        <a:rPr lang="pt-BR" sz="1400" b="0" dirty="0"/>
                        <a:t>Fruta</a:t>
                      </a:r>
                    </a:p>
                    <a:p>
                      <a:endParaRPr lang="pt-BR" sz="1400" b="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/>
                        <a:t>Leite c/ café </a:t>
                      </a:r>
                    </a:p>
                    <a:p>
                      <a:pPr algn="l"/>
                      <a:r>
                        <a:rPr lang="pt-BR" sz="1400" b="0" dirty="0"/>
                        <a:t>Bolo simples</a:t>
                      </a:r>
                    </a:p>
                    <a:p>
                      <a:pPr algn="l"/>
                      <a:r>
                        <a:rPr lang="pt-BR" sz="1400" b="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/>
                        <a:t>Arroz</a:t>
                      </a:r>
                    </a:p>
                    <a:p>
                      <a:pPr algn="l"/>
                      <a:r>
                        <a:rPr lang="pt-BR" sz="1400" b="0" dirty="0"/>
                        <a:t>Feijão</a:t>
                      </a:r>
                    </a:p>
                    <a:p>
                      <a:pPr algn="l"/>
                      <a:r>
                        <a:rPr lang="pt-BR" sz="1400" b="0" dirty="0"/>
                        <a:t>Frango c/ molho</a:t>
                      </a:r>
                    </a:p>
                    <a:p>
                      <a:pPr algn="l"/>
                      <a:r>
                        <a:rPr lang="pt-BR" sz="1400" b="0" dirty="0"/>
                        <a:t>Salada/ Legumes</a:t>
                      </a:r>
                    </a:p>
                    <a:p>
                      <a:pPr algn="l"/>
                      <a:r>
                        <a:rPr lang="pt-BR" sz="1400" b="0" dirty="0"/>
                        <a:t>Fruta</a:t>
                      </a:r>
                    </a:p>
                    <a:p>
                      <a:pPr algn="ctr"/>
                      <a:endParaRPr lang="pt-BR" sz="1400" b="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039503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2305AECE-4149-F046-05E4-A2B59914F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075773"/>
              </p:ext>
            </p:extLst>
          </p:nvPr>
        </p:nvGraphicFramePr>
        <p:xfrm>
          <a:off x="442274" y="6293893"/>
          <a:ext cx="455314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046">
                  <a:extLst>
                    <a:ext uri="{9D8B030D-6E8A-4147-A177-3AD203B41FA5}">
                      <a16:colId xmlns:a16="http://schemas.microsoft.com/office/drawing/2014/main" val="101393570"/>
                    </a:ext>
                  </a:extLst>
                </a:gridCol>
                <a:gridCol w="1159497">
                  <a:extLst>
                    <a:ext uri="{9D8B030D-6E8A-4147-A177-3AD203B41FA5}">
                      <a16:colId xmlns:a16="http://schemas.microsoft.com/office/drawing/2014/main" val="2558826158"/>
                    </a:ext>
                  </a:extLst>
                </a:gridCol>
                <a:gridCol w="1150070">
                  <a:extLst>
                    <a:ext uri="{9D8B030D-6E8A-4147-A177-3AD203B41FA5}">
                      <a16:colId xmlns:a16="http://schemas.microsoft.com/office/drawing/2014/main" val="1614845609"/>
                    </a:ext>
                  </a:extLst>
                </a:gridCol>
                <a:gridCol w="961535">
                  <a:extLst>
                    <a:ext uri="{9D8B030D-6E8A-4147-A177-3AD203B41FA5}">
                      <a16:colId xmlns:a16="http://schemas.microsoft.com/office/drawing/2014/main" val="2745938190"/>
                    </a:ext>
                  </a:extLst>
                </a:gridCol>
              </a:tblGrid>
              <a:tr h="248813">
                <a:tc gridSpan="4">
                  <a:txBody>
                    <a:bodyPr/>
                    <a:lstStyle/>
                    <a:p>
                      <a:pPr algn="l"/>
                      <a:r>
                        <a:rPr lang="pt-BR" sz="1100" dirty="0"/>
                        <a:t>Composição Nutricional do Cardápio  ( Média Nutricional Matutino)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51802"/>
                  </a:ext>
                </a:extLst>
              </a:tr>
              <a:tr h="248813">
                <a:tc>
                  <a:txBody>
                    <a:bodyPr/>
                    <a:lstStyle/>
                    <a:p>
                      <a:pPr algn="l"/>
                      <a:r>
                        <a:rPr lang="pt-BR" sz="1100" dirty="0"/>
                        <a:t>Energia 556,35kcal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00" dirty="0"/>
                        <a:t>Proteína 20,5g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Carboidrato 64g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Lipídio 10g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035621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56313C1F-5E7C-BE80-7C4D-7C8B494F9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211895"/>
              </p:ext>
            </p:extLst>
          </p:nvPr>
        </p:nvGraphicFramePr>
        <p:xfrm>
          <a:off x="5448691" y="6293893"/>
          <a:ext cx="455314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046">
                  <a:extLst>
                    <a:ext uri="{9D8B030D-6E8A-4147-A177-3AD203B41FA5}">
                      <a16:colId xmlns:a16="http://schemas.microsoft.com/office/drawing/2014/main" val="3455187917"/>
                    </a:ext>
                  </a:extLst>
                </a:gridCol>
                <a:gridCol w="1028307">
                  <a:extLst>
                    <a:ext uri="{9D8B030D-6E8A-4147-A177-3AD203B41FA5}">
                      <a16:colId xmlns:a16="http://schemas.microsoft.com/office/drawing/2014/main" val="1275748044"/>
                    </a:ext>
                  </a:extLst>
                </a:gridCol>
                <a:gridCol w="1281260">
                  <a:extLst>
                    <a:ext uri="{9D8B030D-6E8A-4147-A177-3AD203B41FA5}">
                      <a16:colId xmlns:a16="http://schemas.microsoft.com/office/drawing/2014/main" val="3408970617"/>
                    </a:ext>
                  </a:extLst>
                </a:gridCol>
                <a:gridCol w="961535">
                  <a:extLst>
                    <a:ext uri="{9D8B030D-6E8A-4147-A177-3AD203B41FA5}">
                      <a16:colId xmlns:a16="http://schemas.microsoft.com/office/drawing/2014/main" val="540456609"/>
                    </a:ext>
                  </a:extLst>
                </a:gridCol>
              </a:tblGrid>
              <a:tr h="248813">
                <a:tc gridSpan="4">
                  <a:txBody>
                    <a:bodyPr/>
                    <a:lstStyle/>
                    <a:p>
                      <a:pPr algn="l"/>
                      <a:r>
                        <a:rPr lang="pt-BR" sz="1100" dirty="0"/>
                        <a:t>Composição Nutricional do Cardápio  ( Média Nutricional Vespertino)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629725"/>
                  </a:ext>
                </a:extLst>
              </a:tr>
              <a:tr h="248813">
                <a:tc>
                  <a:txBody>
                    <a:bodyPr/>
                    <a:lstStyle/>
                    <a:p>
                      <a:pPr algn="l"/>
                      <a:r>
                        <a:rPr lang="pt-BR" sz="1100" dirty="0"/>
                        <a:t>Energia 340kcal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00" dirty="0"/>
                        <a:t>Proteína 17g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Carboidrato 38,7g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Lipídio 8g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886858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0B7E201A-DA4F-7DEE-3EEC-923249663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314" y="79254"/>
            <a:ext cx="3407959" cy="104860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80197DD-8EFC-1C4A-F5CD-881E5191C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60741">
            <a:off x="2906411" y="2426121"/>
            <a:ext cx="2670279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6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C7957-28FF-6C34-3389-42A7E02B23DE}"/>
              </a:ext>
            </a:extLst>
          </p:cNvPr>
          <p:cNvSpPr txBox="1">
            <a:spLocks/>
          </p:cNvSpPr>
          <p:nvPr/>
        </p:nvSpPr>
        <p:spPr>
          <a:xfrm>
            <a:off x="838200" y="124259"/>
            <a:ext cx="10515600" cy="15664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Caminho do Coração - APAE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chemeClr val="accent1"/>
                </a:solidFill>
                <a:latin typeface="Aptos Display" panose="020B0004020202020204" pitchFamily="34" charset="0"/>
              </a:rPr>
              <a:t>Julho/2025</a:t>
            </a:r>
            <a:endParaRPr lang="pt-BR" sz="2000" dirty="0">
              <a:solidFill>
                <a:schemeClr val="accent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3308763-D76F-AA96-2494-3FB3BAAF9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13" y="0"/>
            <a:ext cx="1237595" cy="120711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460DE1D-3816-9BB3-8297-6C1365C1E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230188"/>
            <a:ext cx="1930743" cy="79771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7F6DFC7-00BB-AFDD-01C7-EA92A1D928C9}"/>
              </a:ext>
            </a:extLst>
          </p:cNvPr>
          <p:cNvSpPr/>
          <p:nvPr/>
        </p:nvSpPr>
        <p:spPr>
          <a:xfrm>
            <a:off x="10001839" y="6293893"/>
            <a:ext cx="1932495" cy="4398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graphicFrame>
        <p:nvGraphicFramePr>
          <p:cNvPr id="9" name="Espaço Reservado para Conteúdo 7">
            <a:extLst>
              <a:ext uri="{FF2B5EF4-FFF2-40B4-BE49-F238E27FC236}">
                <a16:creationId xmlns:a16="http://schemas.microsoft.com/office/drawing/2014/main" id="{B4861FBB-9116-1CF0-F8E3-295CEB3875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941218"/>
              </p:ext>
            </p:extLst>
          </p:nvPr>
        </p:nvGraphicFramePr>
        <p:xfrm>
          <a:off x="584464" y="1092764"/>
          <a:ext cx="11349870" cy="2687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62810">
                  <a:extLst>
                    <a:ext uri="{9D8B030D-6E8A-4147-A177-3AD203B41FA5}">
                      <a16:colId xmlns:a16="http://schemas.microsoft.com/office/drawing/2014/main" val="727371398"/>
                    </a:ext>
                  </a:extLst>
                </a:gridCol>
                <a:gridCol w="2020480">
                  <a:extLst>
                    <a:ext uri="{9D8B030D-6E8A-4147-A177-3AD203B41FA5}">
                      <a16:colId xmlns:a16="http://schemas.microsoft.com/office/drawing/2014/main" val="4034226829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2401843951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1756642142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1440184230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3638601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/>
                        <a:t>5º  Semana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Segunda- feira(28)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Terça-feira(29)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Quarta-feira(30)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Quinta-feira(31)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Sexta-feira(01)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59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400" dirty="0"/>
                        <a:t>Café da manhã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 achocolatado</a:t>
                      </a:r>
                    </a:p>
                    <a:p>
                      <a:r>
                        <a:rPr lang="pt-BR" sz="1400" dirty="0"/>
                        <a:t>Pão c/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Chá </a:t>
                      </a:r>
                    </a:p>
                    <a:p>
                      <a:r>
                        <a:rPr lang="pt-BR" sz="1400" dirty="0"/>
                        <a:t>Pão c/ requeijão</a:t>
                      </a:r>
                    </a:p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 achocolatado</a:t>
                      </a:r>
                    </a:p>
                    <a:p>
                      <a:r>
                        <a:rPr lang="pt-BR" sz="1400" dirty="0"/>
                        <a:t>Bolacha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Chá </a:t>
                      </a:r>
                    </a:p>
                    <a:p>
                      <a:r>
                        <a:rPr lang="pt-BR" sz="1400" dirty="0"/>
                        <a:t>Pão c/ requeijão</a:t>
                      </a:r>
                    </a:p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Leite c/ achocolatado</a:t>
                      </a:r>
                    </a:p>
                    <a:p>
                      <a:r>
                        <a:rPr lang="pt-BR" sz="1400" dirty="0"/>
                        <a:t>Pão c/ manteiga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/>
                        <a:t>Almoço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Ovo mexido</a:t>
                      </a:r>
                    </a:p>
                    <a:p>
                      <a:r>
                        <a:rPr lang="pt-BR" sz="1400" dirty="0"/>
                        <a:t>Salada/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Frango cozido</a:t>
                      </a:r>
                    </a:p>
                    <a:p>
                      <a:r>
                        <a:rPr lang="pt-BR" sz="1400" dirty="0"/>
                        <a:t>Creme de milho</a:t>
                      </a:r>
                    </a:p>
                    <a:p>
                      <a:r>
                        <a:rPr lang="pt-BR" sz="1400" dirty="0"/>
                        <a:t>Salada/Legumes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Carne suína cozida</a:t>
                      </a:r>
                    </a:p>
                    <a:p>
                      <a:r>
                        <a:rPr lang="pt-BR" sz="1400" dirty="0"/>
                        <a:t>Farofa de couve</a:t>
                      </a:r>
                    </a:p>
                    <a:p>
                      <a:r>
                        <a:rPr lang="pt-BR" sz="1400" dirty="0"/>
                        <a:t>Salada /legumes</a:t>
                      </a:r>
                    </a:p>
                    <a:p>
                      <a:r>
                        <a:rPr lang="pt-BR" sz="14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Polenta cremosa</a:t>
                      </a:r>
                    </a:p>
                    <a:p>
                      <a:r>
                        <a:rPr lang="pt-BR" sz="1400" dirty="0"/>
                        <a:t>Frango cozido</a:t>
                      </a:r>
                    </a:p>
                    <a:p>
                      <a:r>
                        <a:rPr lang="pt-BR" sz="1400" dirty="0"/>
                        <a:t>Salada/legumes</a:t>
                      </a:r>
                    </a:p>
                    <a:p>
                      <a:r>
                        <a:rPr lang="pt-BR" sz="1400" dirty="0"/>
                        <a:t>Fruta</a:t>
                      </a:r>
                    </a:p>
                    <a:p>
                      <a:endParaRPr lang="pt-BR" sz="1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Arroz Temperado ( carne bovina, cenoura, milho, cheiro verde)</a:t>
                      </a:r>
                    </a:p>
                    <a:p>
                      <a:r>
                        <a:rPr lang="pt-BR" sz="1400" dirty="0"/>
                        <a:t>Feijão</a:t>
                      </a:r>
                    </a:p>
                    <a:p>
                      <a:r>
                        <a:rPr lang="pt-BR" sz="1400" dirty="0"/>
                        <a:t>Salada/ Legumes</a:t>
                      </a:r>
                    </a:p>
                    <a:p>
                      <a:r>
                        <a:rPr lang="pt-BR" sz="1400" dirty="0"/>
                        <a:t>Fruta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57192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12FC83D3-E031-03CB-EC64-AD7932A9ACA9}"/>
              </a:ext>
            </a:extLst>
          </p:cNvPr>
          <p:cNvSpPr/>
          <p:nvPr/>
        </p:nvSpPr>
        <p:spPr>
          <a:xfrm>
            <a:off x="1039699" y="5429901"/>
            <a:ext cx="10439400" cy="763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4D2B6C6-97E5-9463-E399-B0934C96F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802064"/>
              </p:ext>
            </p:extLst>
          </p:nvPr>
        </p:nvGraphicFramePr>
        <p:xfrm>
          <a:off x="584464" y="3844941"/>
          <a:ext cx="11349871" cy="1584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62810">
                  <a:extLst>
                    <a:ext uri="{9D8B030D-6E8A-4147-A177-3AD203B41FA5}">
                      <a16:colId xmlns:a16="http://schemas.microsoft.com/office/drawing/2014/main" val="2810284303"/>
                    </a:ext>
                  </a:extLst>
                </a:gridCol>
                <a:gridCol w="2007910">
                  <a:extLst>
                    <a:ext uri="{9D8B030D-6E8A-4147-A177-3AD203B41FA5}">
                      <a16:colId xmlns:a16="http://schemas.microsoft.com/office/drawing/2014/main" val="2681467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3547013486"/>
                    </a:ext>
                  </a:extLst>
                </a:gridCol>
                <a:gridCol w="1923068">
                  <a:extLst>
                    <a:ext uri="{9D8B030D-6E8A-4147-A177-3AD203B41FA5}">
                      <a16:colId xmlns:a16="http://schemas.microsoft.com/office/drawing/2014/main" val="590668575"/>
                    </a:ext>
                  </a:extLst>
                </a:gridCol>
                <a:gridCol w="1866507">
                  <a:extLst>
                    <a:ext uri="{9D8B030D-6E8A-4147-A177-3AD203B41FA5}">
                      <a16:colId xmlns:a16="http://schemas.microsoft.com/office/drawing/2014/main" val="3792100993"/>
                    </a:ext>
                  </a:extLst>
                </a:gridCol>
                <a:gridCol w="1875935">
                  <a:extLst>
                    <a:ext uri="{9D8B030D-6E8A-4147-A177-3AD203B41FA5}">
                      <a16:colId xmlns:a16="http://schemas.microsoft.com/office/drawing/2014/main" val="380030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sz="1400" b="0" dirty="0"/>
                    </a:p>
                    <a:p>
                      <a:endParaRPr lang="pt-BR" sz="1400" b="0" dirty="0"/>
                    </a:p>
                    <a:p>
                      <a:endParaRPr lang="pt-BR" sz="1400" b="0" dirty="0"/>
                    </a:p>
                    <a:p>
                      <a:r>
                        <a:rPr lang="pt-BR" sz="1400" b="0" dirty="0"/>
                        <a:t>Vespertino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/>
                        <a:t>Arroz</a:t>
                      </a:r>
                    </a:p>
                    <a:p>
                      <a:r>
                        <a:rPr lang="pt-BR" sz="1400" b="0" dirty="0"/>
                        <a:t>Feijão</a:t>
                      </a:r>
                    </a:p>
                    <a:p>
                      <a:r>
                        <a:rPr lang="pt-BR" sz="1400" b="0" dirty="0"/>
                        <a:t>Ovo mexido</a:t>
                      </a:r>
                    </a:p>
                    <a:p>
                      <a:r>
                        <a:rPr lang="pt-BR" sz="1400" b="0" dirty="0"/>
                        <a:t>Salada/ Legumes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/>
                        <a:t>Leite batido c/ polpa de fruta</a:t>
                      </a:r>
                    </a:p>
                    <a:p>
                      <a:r>
                        <a:rPr lang="pt-BR" sz="1400" b="0" dirty="0"/>
                        <a:t>Pão c/ requeijão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/>
                        <a:t>Arroz</a:t>
                      </a:r>
                    </a:p>
                    <a:p>
                      <a:r>
                        <a:rPr lang="pt-BR" sz="1400" b="0" dirty="0"/>
                        <a:t>Feijão</a:t>
                      </a:r>
                    </a:p>
                    <a:p>
                      <a:r>
                        <a:rPr lang="pt-BR" sz="1400" b="0" dirty="0"/>
                        <a:t>Carne suína cozida</a:t>
                      </a:r>
                    </a:p>
                    <a:p>
                      <a:r>
                        <a:rPr lang="pt-BR" sz="1400" b="0" dirty="0"/>
                        <a:t>Farofa de couve</a:t>
                      </a:r>
                    </a:p>
                    <a:p>
                      <a:r>
                        <a:rPr lang="pt-BR" sz="1400" b="0" dirty="0"/>
                        <a:t>Salada /legumes</a:t>
                      </a:r>
                    </a:p>
                    <a:p>
                      <a:r>
                        <a:rPr lang="pt-BR" sz="1400" b="0" dirty="0"/>
                        <a:t>Fruta</a:t>
                      </a:r>
                    </a:p>
                    <a:p>
                      <a:endParaRPr lang="pt-BR" sz="1400" b="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/>
                        <a:t>Leite c/ achocolatado</a:t>
                      </a:r>
                    </a:p>
                    <a:p>
                      <a:r>
                        <a:rPr lang="pt-BR" sz="1400" b="0" dirty="0"/>
                        <a:t>Pão c/ manteiga</a:t>
                      </a:r>
                    </a:p>
                    <a:p>
                      <a:r>
                        <a:rPr lang="pt-BR" sz="1400" b="0" dirty="0"/>
                        <a:t>Frutas</a:t>
                      </a:r>
                    </a:p>
                    <a:p>
                      <a:endParaRPr lang="pt-BR" sz="1400" b="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/>
                        <a:t>Arroz Temperado ( carne bovina, cenoura, milho, cheiro verde)</a:t>
                      </a:r>
                    </a:p>
                    <a:p>
                      <a:r>
                        <a:rPr lang="pt-BR" sz="1400" b="0" dirty="0"/>
                        <a:t>Feijão</a:t>
                      </a:r>
                    </a:p>
                    <a:p>
                      <a:r>
                        <a:rPr lang="pt-BR" sz="1400" b="0" dirty="0"/>
                        <a:t>Salada/ Legumes</a:t>
                      </a:r>
                    </a:p>
                    <a:p>
                      <a:r>
                        <a:rPr lang="pt-BR" sz="1400" b="0" dirty="0"/>
                        <a:t>Fruta</a:t>
                      </a:r>
                    </a:p>
                    <a:p>
                      <a:endParaRPr lang="pt-BR" sz="1400" b="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336196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B5BF1BB6-B494-C7C6-8E08-E372521E9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314" y="41804"/>
            <a:ext cx="340795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83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836</Words>
  <Application>Microsoft Office PowerPoint</Application>
  <PresentationFormat>Widescreen</PresentationFormat>
  <Paragraphs>250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Aptos Display</vt:lpstr>
      <vt:lpstr>Arial</vt:lpstr>
      <vt:lpstr>Calibri</vt:lpstr>
      <vt:lpstr>Calibri Light</vt:lpstr>
      <vt:lpstr>Tema do Office</vt:lpstr>
      <vt:lpstr>Cardápio Escola Caminho do Coração – APAE Julho /2025</vt:lpstr>
      <vt:lpstr>Cardápio Escola Caminho do Coração - APAE Julho /2025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SECRETARIA EDUCAÇÃO</dc:creator>
  <cp:lastModifiedBy>SECRETARIA EDUCAÇÃO</cp:lastModifiedBy>
  <cp:revision>34</cp:revision>
  <dcterms:created xsi:type="dcterms:W3CDTF">2025-05-19T18:38:09Z</dcterms:created>
  <dcterms:modified xsi:type="dcterms:W3CDTF">2025-07-23T14:20:55Z</dcterms:modified>
</cp:coreProperties>
</file>