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65" r:id="rId4"/>
    <p:sldId id="26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CRETARIA EDUCAÇÃO" initials="SE" lastIdx="1" clrIdx="0">
    <p:extLst>
      <p:ext uri="{19B8F6BF-5375-455C-9EA6-DF929625EA0E}">
        <p15:presenceInfo xmlns:p15="http://schemas.microsoft.com/office/powerpoint/2012/main" userId="SECRETARIA EDUCAÇÃ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2C6673-1CDD-6DFA-E20C-76D4AE7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669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Agosto 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A6F1103-17A4-A73A-C8B7-FF0EC9DC9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CCCB532-0EBD-726A-60BF-99B1AD62B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60468F-62FC-6996-F021-D49163A014DB}"/>
              </a:ext>
            </a:extLst>
          </p:cNvPr>
          <p:cNvSpPr/>
          <p:nvPr/>
        </p:nvSpPr>
        <p:spPr>
          <a:xfrm>
            <a:off x="914400" y="5223203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5406BC52-4F5D-0DBB-451C-54487C40F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946991"/>
              </p:ext>
            </p:extLst>
          </p:nvPr>
        </p:nvGraphicFramePr>
        <p:xfrm>
          <a:off x="422635" y="6254737"/>
          <a:ext cx="455314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046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159497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150070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961535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248813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( Média Nutricional Matutino)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248813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556,35kcal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 20,5g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64g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10g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13" name="Retângulo 12">
            <a:extLst>
              <a:ext uri="{FF2B5EF4-FFF2-40B4-BE49-F238E27FC236}">
                <a16:creationId xmlns:a16="http://schemas.microsoft.com/office/drawing/2014/main" id="{B058028B-0E13-B2C4-A87E-7C4460C1E78A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1" name="Espaço Reservado para Conteúdo 10">
            <a:extLst>
              <a:ext uri="{FF2B5EF4-FFF2-40B4-BE49-F238E27FC236}">
                <a16:creationId xmlns:a16="http://schemas.microsoft.com/office/drawing/2014/main" id="{6F4F4629-DAA8-50DA-8785-E262B1293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482857"/>
              </p:ext>
            </p:extLst>
          </p:nvPr>
        </p:nvGraphicFramePr>
        <p:xfrm>
          <a:off x="681780" y="1096781"/>
          <a:ext cx="11142480" cy="2047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37280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976880">
                  <a:extLst>
                    <a:ext uri="{9D8B030D-6E8A-4147-A177-3AD203B41FA5}">
                      <a16:colId xmlns:a16="http://schemas.microsoft.com/office/drawing/2014/main" val="2678527895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1º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Segunda-feira(04)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(06)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(08)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305927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Arroz</a:t>
                      </a:r>
                    </a:p>
                    <a:p>
                      <a:pPr algn="l"/>
                      <a:r>
                        <a:rPr lang="pt-BR" sz="1400" dirty="0"/>
                        <a:t>Feijão </a:t>
                      </a:r>
                    </a:p>
                    <a:p>
                      <a:pPr algn="l"/>
                      <a:r>
                        <a:rPr lang="pt-BR" sz="1400" dirty="0"/>
                        <a:t>Ovo mexido</a:t>
                      </a:r>
                    </a:p>
                    <a:p>
                      <a:pPr algn="l"/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c/ mandioca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Canjiquinha </a:t>
                      </a:r>
                    </a:p>
                    <a:p>
                      <a:r>
                        <a:rPr lang="pt-BR" sz="1400" dirty="0"/>
                        <a:t>Carne de panela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Frango ao molho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26E14E87-A816-26DC-A15B-BDB927D22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479248"/>
              </p:ext>
            </p:extLst>
          </p:nvPr>
        </p:nvGraphicFramePr>
        <p:xfrm>
          <a:off x="681780" y="3480763"/>
          <a:ext cx="11142480" cy="1371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40909">
                  <a:extLst>
                    <a:ext uri="{9D8B030D-6E8A-4147-A177-3AD203B41FA5}">
                      <a16:colId xmlns:a16="http://schemas.microsoft.com/office/drawing/2014/main" val="2711781809"/>
                    </a:ext>
                  </a:extLst>
                </a:gridCol>
                <a:gridCol w="1989055">
                  <a:extLst>
                    <a:ext uri="{9D8B030D-6E8A-4147-A177-3AD203B41FA5}">
                      <a16:colId xmlns:a16="http://schemas.microsoft.com/office/drawing/2014/main" val="657646353"/>
                    </a:ext>
                  </a:extLst>
                </a:gridCol>
                <a:gridCol w="1894788">
                  <a:extLst>
                    <a:ext uri="{9D8B030D-6E8A-4147-A177-3AD203B41FA5}">
                      <a16:colId xmlns:a16="http://schemas.microsoft.com/office/drawing/2014/main" val="1594321988"/>
                    </a:ext>
                  </a:extLst>
                </a:gridCol>
                <a:gridCol w="1803568">
                  <a:extLst>
                    <a:ext uri="{9D8B030D-6E8A-4147-A177-3AD203B41FA5}">
                      <a16:colId xmlns:a16="http://schemas.microsoft.com/office/drawing/2014/main" val="724796684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154816242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1181064021"/>
                    </a:ext>
                  </a:extLst>
                </a:gridCol>
              </a:tblGrid>
              <a:tr h="140806"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r>
                        <a:rPr lang="pt-BR" sz="1400" b="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pPr algn="l"/>
                      <a:r>
                        <a:rPr lang="pt-BR" sz="1400" b="0" dirty="0"/>
                        <a:t>Arroz</a:t>
                      </a:r>
                    </a:p>
                    <a:p>
                      <a:pPr algn="l"/>
                      <a:r>
                        <a:rPr lang="pt-BR" sz="1400" b="0" dirty="0"/>
                        <a:t>Feijão </a:t>
                      </a:r>
                    </a:p>
                    <a:p>
                      <a:pPr algn="l"/>
                      <a:r>
                        <a:rPr lang="pt-BR" sz="1400" b="0" dirty="0"/>
                        <a:t>Ovo mexido</a:t>
                      </a:r>
                    </a:p>
                    <a:p>
                      <a:pPr algn="l"/>
                      <a:r>
                        <a:rPr lang="pt-BR" sz="1400" b="0" dirty="0"/>
                        <a:t>Salada/ legumes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Leite c/ achocolatado</a:t>
                      </a:r>
                    </a:p>
                    <a:p>
                      <a:r>
                        <a:rPr lang="pt-BR" sz="1400" b="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 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Frango Cozido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Suco polpa de frutas</a:t>
                      </a:r>
                    </a:p>
                    <a:p>
                      <a:r>
                        <a:rPr lang="pt-BR" sz="1400" b="0" dirty="0"/>
                        <a:t>Pão com manteiga</a:t>
                      </a:r>
                    </a:p>
                    <a:p>
                      <a:r>
                        <a:rPr lang="pt-BR" sz="1400" b="0" dirty="0"/>
                        <a:t>Frutas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Frango ao molho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769372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38C5E7D6-9100-9B47-53EC-16248F926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458034"/>
              </p:ext>
            </p:extLst>
          </p:nvPr>
        </p:nvGraphicFramePr>
        <p:xfrm>
          <a:off x="5212237" y="6254737"/>
          <a:ext cx="455314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046">
                  <a:extLst>
                    <a:ext uri="{9D8B030D-6E8A-4147-A177-3AD203B41FA5}">
                      <a16:colId xmlns:a16="http://schemas.microsoft.com/office/drawing/2014/main" val="3790250497"/>
                    </a:ext>
                  </a:extLst>
                </a:gridCol>
                <a:gridCol w="1028307">
                  <a:extLst>
                    <a:ext uri="{9D8B030D-6E8A-4147-A177-3AD203B41FA5}">
                      <a16:colId xmlns:a16="http://schemas.microsoft.com/office/drawing/2014/main" val="2439486627"/>
                    </a:ext>
                  </a:extLst>
                </a:gridCol>
                <a:gridCol w="1281260">
                  <a:extLst>
                    <a:ext uri="{9D8B030D-6E8A-4147-A177-3AD203B41FA5}">
                      <a16:colId xmlns:a16="http://schemas.microsoft.com/office/drawing/2014/main" val="1596379018"/>
                    </a:ext>
                  </a:extLst>
                </a:gridCol>
                <a:gridCol w="961535">
                  <a:extLst>
                    <a:ext uri="{9D8B030D-6E8A-4147-A177-3AD203B41FA5}">
                      <a16:colId xmlns:a16="http://schemas.microsoft.com/office/drawing/2014/main" val="1636958413"/>
                    </a:ext>
                  </a:extLst>
                </a:gridCol>
              </a:tblGrid>
              <a:tr h="248813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( Média Nutricional Vespertino)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4089949"/>
                  </a:ext>
                </a:extLst>
              </a:tr>
              <a:tr h="248813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340kcal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 17g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38,7g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8g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7799893"/>
                  </a:ext>
                </a:extLst>
              </a:tr>
            </a:tbl>
          </a:graphicData>
        </a:graphic>
      </p:graphicFrame>
      <p:pic>
        <p:nvPicPr>
          <p:cNvPr id="12" name="Imagem 11">
            <a:extLst>
              <a:ext uri="{FF2B5EF4-FFF2-40B4-BE49-F238E27FC236}">
                <a16:creationId xmlns:a16="http://schemas.microsoft.com/office/drawing/2014/main" id="{F655208B-C5B3-14D5-6418-0CD49004EA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6100" y="45236"/>
            <a:ext cx="3433390" cy="1051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24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47FF6-DF0D-C348-7E8F-7ADEC0FB3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187"/>
            <a:ext cx="10515600" cy="1041749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-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Agosto /2025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E18EF94-E72A-DEF9-48F5-E12539E85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3" y="0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BBC8693-1779-3FDB-D3B2-ADA1A80EC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42A2F01E-38D2-C508-36BB-CC24807381B2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03603EF3-4982-6522-B009-3CBEF4B0B4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0342819"/>
              </p:ext>
            </p:extLst>
          </p:nvPr>
        </p:nvGraphicFramePr>
        <p:xfrm>
          <a:off x="578456" y="1082670"/>
          <a:ext cx="11349870" cy="2687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2810">
                  <a:extLst>
                    <a:ext uri="{9D8B030D-6E8A-4147-A177-3AD203B41FA5}">
                      <a16:colId xmlns:a16="http://schemas.microsoft.com/office/drawing/2014/main" val="727371398"/>
                    </a:ext>
                  </a:extLst>
                </a:gridCol>
                <a:gridCol w="2020480">
                  <a:extLst>
                    <a:ext uri="{9D8B030D-6E8A-4147-A177-3AD203B41FA5}">
                      <a16:colId xmlns:a16="http://schemas.microsoft.com/office/drawing/2014/main" val="4034226829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2401843951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756642142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440184230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3638601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2º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Quinta-feira(14)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Sexta-feira(15)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59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73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bovina c/ mandioca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Canjiquinha 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Temperado ( carne bovina, cenoura, milho, cheiro verde)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7192"/>
                  </a:ext>
                </a:extLst>
              </a:tr>
            </a:tbl>
          </a:graphicData>
        </a:graphic>
      </p:graphicFrame>
      <p:sp>
        <p:nvSpPr>
          <p:cNvPr id="15" name="Retângulo 14">
            <a:extLst>
              <a:ext uri="{FF2B5EF4-FFF2-40B4-BE49-F238E27FC236}">
                <a16:creationId xmlns:a16="http://schemas.microsoft.com/office/drawing/2014/main" id="{2D94E094-B2B1-7825-714D-3AB01E254873}"/>
              </a:ext>
            </a:extLst>
          </p:cNvPr>
          <p:cNvSpPr/>
          <p:nvPr/>
        </p:nvSpPr>
        <p:spPr>
          <a:xfrm>
            <a:off x="982139" y="5236885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C496C92-DA88-7B83-DA75-E0A3579E40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091982"/>
              </p:ext>
            </p:extLst>
          </p:nvPr>
        </p:nvGraphicFramePr>
        <p:xfrm>
          <a:off x="578456" y="3865285"/>
          <a:ext cx="11355879" cy="1371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40538">
                  <a:extLst>
                    <a:ext uri="{9D8B030D-6E8A-4147-A177-3AD203B41FA5}">
                      <a16:colId xmlns:a16="http://schemas.microsoft.com/office/drawing/2014/main" val="1646692471"/>
                    </a:ext>
                  </a:extLst>
                </a:gridCol>
                <a:gridCol w="2026763">
                  <a:extLst>
                    <a:ext uri="{9D8B030D-6E8A-4147-A177-3AD203B41FA5}">
                      <a16:colId xmlns:a16="http://schemas.microsoft.com/office/drawing/2014/main" val="934339819"/>
                    </a:ext>
                  </a:extLst>
                </a:gridCol>
                <a:gridCol w="1910637">
                  <a:extLst>
                    <a:ext uri="{9D8B030D-6E8A-4147-A177-3AD203B41FA5}">
                      <a16:colId xmlns:a16="http://schemas.microsoft.com/office/drawing/2014/main" val="1727237803"/>
                    </a:ext>
                  </a:extLst>
                </a:gridCol>
                <a:gridCol w="1892647">
                  <a:extLst>
                    <a:ext uri="{9D8B030D-6E8A-4147-A177-3AD203B41FA5}">
                      <a16:colId xmlns:a16="http://schemas.microsoft.com/office/drawing/2014/main" val="734259768"/>
                    </a:ext>
                  </a:extLst>
                </a:gridCol>
                <a:gridCol w="1892647">
                  <a:extLst>
                    <a:ext uri="{9D8B030D-6E8A-4147-A177-3AD203B41FA5}">
                      <a16:colId xmlns:a16="http://schemas.microsoft.com/office/drawing/2014/main" val="3826989771"/>
                    </a:ext>
                  </a:extLst>
                </a:gridCol>
                <a:gridCol w="1892647">
                  <a:extLst>
                    <a:ext uri="{9D8B030D-6E8A-4147-A177-3AD203B41FA5}">
                      <a16:colId xmlns:a16="http://schemas.microsoft.com/office/drawing/2014/main" val="3654878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r>
                        <a:rPr lang="pt-BR" sz="1400" b="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Ovo mexido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Bebida láctea</a:t>
                      </a:r>
                    </a:p>
                    <a:p>
                      <a:r>
                        <a:rPr lang="pt-BR" sz="1400" b="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Macarrão com carne moída</a:t>
                      </a:r>
                    </a:p>
                    <a:p>
                      <a:r>
                        <a:rPr lang="pt-BR" sz="1400" b="0" dirty="0"/>
                        <a:t>Salada /legumes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Leite c/ achocolatado</a:t>
                      </a:r>
                    </a:p>
                    <a:p>
                      <a:r>
                        <a:rPr lang="pt-BR" sz="1400" b="0" dirty="0"/>
                        <a:t>Bolo simples</a:t>
                      </a:r>
                    </a:p>
                    <a:p>
                      <a:r>
                        <a:rPr lang="pt-BR" sz="1400" b="0" dirty="0"/>
                        <a:t>Frutas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 Temperado ( carne bovina, cenoura, milho, cheiro verde)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506333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661C9FDE-D862-A877-A32B-EBD4DAA167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9023" y="-19677"/>
            <a:ext cx="3432345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EF612-93CC-EF20-5B16-1839439172D6}"/>
              </a:ext>
            </a:extLst>
          </p:cNvPr>
          <p:cNvSpPr txBox="1">
            <a:spLocks/>
          </p:cNvSpPr>
          <p:nvPr/>
        </p:nvSpPr>
        <p:spPr>
          <a:xfrm>
            <a:off x="838200" y="230189"/>
            <a:ext cx="10515600" cy="14605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-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Agosto /2025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B13DFD70-8B29-71EE-9E07-08189B0B3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3" y="0"/>
            <a:ext cx="1237595" cy="120711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4ACAF8CC-23BA-B41E-5D95-B27A80498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71697203-1BA8-270E-21D0-6FC158A4DE76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7">
            <a:extLst>
              <a:ext uri="{FF2B5EF4-FFF2-40B4-BE49-F238E27FC236}">
                <a16:creationId xmlns:a16="http://schemas.microsoft.com/office/drawing/2014/main" id="{5BFD9BF0-347F-9364-6FB0-6D7EB799BD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8162352"/>
              </p:ext>
            </p:extLst>
          </p:nvPr>
        </p:nvGraphicFramePr>
        <p:xfrm>
          <a:off x="584464" y="1142652"/>
          <a:ext cx="11349870" cy="2473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2810">
                  <a:extLst>
                    <a:ext uri="{9D8B030D-6E8A-4147-A177-3AD203B41FA5}">
                      <a16:colId xmlns:a16="http://schemas.microsoft.com/office/drawing/2014/main" val="727371398"/>
                    </a:ext>
                  </a:extLst>
                </a:gridCol>
                <a:gridCol w="2020480">
                  <a:extLst>
                    <a:ext uri="{9D8B030D-6E8A-4147-A177-3AD203B41FA5}">
                      <a16:colId xmlns:a16="http://schemas.microsoft.com/office/drawing/2014/main" val="4034226829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2401843951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756642142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440184230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3638601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3º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Quinta-feira(21)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Sexta-feira(22)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59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Chá</a:t>
                      </a:r>
                    </a:p>
                    <a:p>
                      <a:pPr algn="l"/>
                      <a:r>
                        <a:rPr lang="pt-BR" sz="1400" dirty="0"/>
                        <a:t>Bolo simples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dirty="0"/>
                        <a:t>Leite c/ café</a:t>
                      </a:r>
                    </a:p>
                    <a:p>
                      <a:pPr algn="l"/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73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de panela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Macarrão ao molho c/ frango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Arroz</a:t>
                      </a:r>
                    </a:p>
                    <a:p>
                      <a:pPr algn="ctr"/>
                      <a:r>
                        <a:rPr lang="pt-BR" sz="1400" dirty="0"/>
                        <a:t>Feijão</a:t>
                      </a:r>
                    </a:p>
                    <a:p>
                      <a:pPr algn="ctr"/>
                      <a:r>
                        <a:rPr lang="pt-BR" sz="1400" dirty="0"/>
                        <a:t>Carne suína</a:t>
                      </a:r>
                    </a:p>
                    <a:p>
                      <a:pPr algn="ctr"/>
                      <a:r>
                        <a:rPr lang="pt-BR" sz="1400" dirty="0"/>
                        <a:t>Salada/ Legumes</a:t>
                      </a:r>
                    </a:p>
                    <a:p>
                      <a:pPr algn="ctr"/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b="0" dirty="0"/>
                        <a:t>Galinhada</a:t>
                      </a:r>
                    </a:p>
                    <a:p>
                      <a:pPr algn="l"/>
                      <a:r>
                        <a:rPr lang="pt-BR" sz="1400" b="0" dirty="0"/>
                        <a:t>Salada/ Legumes</a:t>
                      </a:r>
                    </a:p>
                    <a:p>
                      <a:pPr algn="l"/>
                      <a:r>
                        <a:rPr lang="pt-BR" sz="1400" b="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7192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2DB3E16B-2E9E-B7D3-B18C-134B06ED7FC4}"/>
              </a:ext>
            </a:extLst>
          </p:cNvPr>
          <p:cNvSpPr/>
          <p:nvPr/>
        </p:nvSpPr>
        <p:spPr>
          <a:xfrm>
            <a:off x="982139" y="5027402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1FABB05-56CF-B07F-7287-B05EA16EB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887800"/>
              </p:ext>
            </p:extLst>
          </p:nvPr>
        </p:nvGraphicFramePr>
        <p:xfrm>
          <a:off x="584465" y="3682398"/>
          <a:ext cx="11349870" cy="13716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93582">
                  <a:extLst>
                    <a:ext uri="{9D8B030D-6E8A-4147-A177-3AD203B41FA5}">
                      <a16:colId xmlns:a16="http://schemas.microsoft.com/office/drawing/2014/main" val="24753343"/>
                    </a:ext>
                  </a:extLst>
                </a:gridCol>
                <a:gridCol w="1904904">
                  <a:extLst>
                    <a:ext uri="{9D8B030D-6E8A-4147-A177-3AD203B41FA5}">
                      <a16:colId xmlns:a16="http://schemas.microsoft.com/office/drawing/2014/main" val="301962457"/>
                    </a:ext>
                  </a:extLst>
                </a:gridCol>
                <a:gridCol w="2014408">
                  <a:extLst>
                    <a:ext uri="{9D8B030D-6E8A-4147-A177-3AD203B41FA5}">
                      <a16:colId xmlns:a16="http://schemas.microsoft.com/office/drawing/2014/main" val="4266315735"/>
                    </a:ext>
                  </a:extLst>
                </a:gridCol>
                <a:gridCol w="1904298">
                  <a:extLst>
                    <a:ext uri="{9D8B030D-6E8A-4147-A177-3AD203B41FA5}">
                      <a16:colId xmlns:a16="http://schemas.microsoft.com/office/drawing/2014/main" val="1087890004"/>
                    </a:ext>
                  </a:extLst>
                </a:gridCol>
                <a:gridCol w="1904298">
                  <a:extLst>
                    <a:ext uri="{9D8B030D-6E8A-4147-A177-3AD203B41FA5}">
                      <a16:colId xmlns:a16="http://schemas.microsoft.com/office/drawing/2014/main" val="3279569616"/>
                    </a:ext>
                  </a:extLst>
                </a:gridCol>
                <a:gridCol w="1828380">
                  <a:extLst>
                    <a:ext uri="{9D8B030D-6E8A-4147-A177-3AD203B41FA5}">
                      <a16:colId xmlns:a16="http://schemas.microsoft.com/office/drawing/2014/main" val="3253845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r>
                        <a:rPr lang="pt-BR" sz="1400" b="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Ovo mexido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Leite c/ achocolatado</a:t>
                      </a:r>
                    </a:p>
                    <a:p>
                      <a:r>
                        <a:rPr lang="pt-BR" sz="1400" b="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Macarrão ao molho c/ frango</a:t>
                      </a:r>
                    </a:p>
                    <a:p>
                      <a:r>
                        <a:rPr lang="pt-BR" sz="1400" b="0" dirty="0"/>
                        <a:t>Salada /legumes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/>
                        <a:t>Suco Polpa de frutas</a:t>
                      </a:r>
                    </a:p>
                    <a:p>
                      <a:pPr algn="ctr"/>
                      <a:r>
                        <a:rPr lang="pt-BR" sz="1400" b="0" dirty="0"/>
                        <a:t>Bolo simples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b="0" dirty="0"/>
                        <a:t>Galinhada</a:t>
                      </a:r>
                    </a:p>
                    <a:p>
                      <a:pPr algn="l"/>
                      <a:r>
                        <a:rPr lang="pt-BR" sz="1400" b="0" dirty="0"/>
                        <a:t>Salada/ Legumes</a:t>
                      </a:r>
                    </a:p>
                    <a:p>
                      <a:pPr algn="l"/>
                      <a:r>
                        <a:rPr lang="pt-BR" sz="1400" b="0" dirty="0"/>
                        <a:t>Fruta</a:t>
                      </a:r>
                    </a:p>
                    <a:p>
                      <a:pPr algn="ctr"/>
                      <a:endParaRPr lang="pt-BR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039503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2305AECE-4149-F046-05E4-A2B59914F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075773"/>
              </p:ext>
            </p:extLst>
          </p:nvPr>
        </p:nvGraphicFramePr>
        <p:xfrm>
          <a:off x="442274" y="6293893"/>
          <a:ext cx="455314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046">
                  <a:extLst>
                    <a:ext uri="{9D8B030D-6E8A-4147-A177-3AD203B41FA5}">
                      <a16:colId xmlns:a16="http://schemas.microsoft.com/office/drawing/2014/main" val="101393570"/>
                    </a:ext>
                  </a:extLst>
                </a:gridCol>
                <a:gridCol w="1159497">
                  <a:extLst>
                    <a:ext uri="{9D8B030D-6E8A-4147-A177-3AD203B41FA5}">
                      <a16:colId xmlns:a16="http://schemas.microsoft.com/office/drawing/2014/main" val="2558826158"/>
                    </a:ext>
                  </a:extLst>
                </a:gridCol>
                <a:gridCol w="1150070">
                  <a:extLst>
                    <a:ext uri="{9D8B030D-6E8A-4147-A177-3AD203B41FA5}">
                      <a16:colId xmlns:a16="http://schemas.microsoft.com/office/drawing/2014/main" val="1614845609"/>
                    </a:ext>
                  </a:extLst>
                </a:gridCol>
                <a:gridCol w="961535">
                  <a:extLst>
                    <a:ext uri="{9D8B030D-6E8A-4147-A177-3AD203B41FA5}">
                      <a16:colId xmlns:a16="http://schemas.microsoft.com/office/drawing/2014/main" val="2745938190"/>
                    </a:ext>
                  </a:extLst>
                </a:gridCol>
              </a:tblGrid>
              <a:tr h="248813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( Média Nutricional Matutino)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751802"/>
                  </a:ext>
                </a:extLst>
              </a:tr>
              <a:tr h="248813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556,35kcal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 20,5g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64g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10g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0035621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56313C1F-5E7C-BE80-7C4D-7C8B494F9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211895"/>
              </p:ext>
            </p:extLst>
          </p:nvPr>
        </p:nvGraphicFramePr>
        <p:xfrm>
          <a:off x="5448691" y="6293893"/>
          <a:ext cx="455314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2046">
                  <a:extLst>
                    <a:ext uri="{9D8B030D-6E8A-4147-A177-3AD203B41FA5}">
                      <a16:colId xmlns:a16="http://schemas.microsoft.com/office/drawing/2014/main" val="3455187917"/>
                    </a:ext>
                  </a:extLst>
                </a:gridCol>
                <a:gridCol w="1028307">
                  <a:extLst>
                    <a:ext uri="{9D8B030D-6E8A-4147-A177-3AD203B41FA5}">
                      <a16:colId xmlns:a16="http://schemas.microsoft.com/office/drawing/2014/main" val="1275748044"/>
                    </a:ext>
                  </a:extLst>
                </a:gridCol>
                <a:gridCol w="1281260">
                  <a:extLst>
                    <a:ext uri="{9D8B030D-6E8A-4147-A177-3AD203B41FA5}">
                      <a16:colId xmlns:a16="http://schemas.microsoft.com/office/drawing/2014/main" val="3408970617"/>
                    </a:ext>
                  </a:extLst>
                </a:gridCol>
                <a:gridCol w="961535">
                  <a:extLst>
                    <a:ext uri="{9D8B030D-6E8A-4147-A177-3AD203B41FA5}">
                      <a16:colId xmlns:a16="http://schemas.microsoft.com/office/drawing/2014/main" val="540456609"/>
                    </a:ext>
                  </a:extLst>
                </a:gridCol>
              </a:tblGrid>
              <a:tr h="248813">
                <a:tc gridSpan="4"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Composição Nutricional do Cardápio  ( Média Nutricional Vespertino)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629725"/>
                  </a:ext>
                </a:extLst>
              </a:tr>
              <a:tr h="248813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340kcal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 17g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 38,7g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 8g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886858"/>
                  </a:ext>
                </a:extLst>
              </a:tr>
            </a:tbl>
          </a:graphicData>
        </a:graphic>
      </p:graphicFrame>
      <p:pic>
        <p:nvPicPr>
          <p:cNvPr id="7" name="Imagem 6">
            <a:extLst>
              <a:ext uri="{FF2B5EF4-FFF2-40B4-BE49-F238E27FC236}">
                <a16:creationId xmlns:a16="http://schemas.microsoft.com/office/drawing/2014/main" id="{C21169DC-54FB-F5E9-D7D3-B1613C1242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1989" y="76206"/>
            <a:ext cx="3432345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163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AC7957-28FF-6C34-3389-42A7E02B23DE}"/>
              </a:ext>
            </a:extLst>
          </p:cNvPr>
          <p:cNvSpPr txBox="1">
            <a:spLocks/>
          </p:cNvSpPr>
          <p:nvPr/>
        </p:nvSpPr>
        <p:spPr>
          <a:xfrm>
            <a:off x="838200" y="124259"/>
            <a:ext cx="10515600" cy="156642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-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chemeClr val="accent6">
                    <a:lumMod val="75000"/>
                  </a:schemeClr>
                </a:solidFill>
                <a:latin typeface="Aptos Display" panose="020B0004020202020204" pitchFamily="34" charset="0"/>
              </a:rPr>
              <a:t>Agosto /2025</a:t>
            </a:r>
            <a:endParaRPr lang="pt-B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13308763-D76F-AA96-2494-3FB3BAAF9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3" y="0"/>
            <a:ext cx="1237595" cy="120711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7460DE1D-3816-9BB3-8297-6C1365C1EB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77F6DFC7-00BB-AFDD-01C7-EA92A1D928C9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7">
            <a:extLst>
              <a:ext uri="{FF2B5EF4-FFF2-40B4-BE49-F238E27FC236}">
                <a16:creationId xmlns:a16="http://schemas.microsoft.com/office/drawing/2014/main" id="{B4861FBB-9116-1CF0-F8E3-295CEB3875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2062000"/>
              </p:ext>
            </p:extLst>
          </p:nvPr>
        </p:nvGraphicFramePr>
        <p:xfrm>
          <a:off x="584464" y="1092764"/>
          <a:ext cx="11349870" cy="2687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62810">
                  <a:extLst>
                    <a:ext uri="{9D8B030D-6E8A-4147-A177-3AD203B41FA5}">
                      <a16:colId xmlns:a16="http://schemas.microsoft.com/office/drawing/2014/main" val="727371398"/>
                    </a:ext>
                  </a:extLst>
                </a:gridCol>
                <a:gridCol w="2020480">
                  <a:extLst>
                    <a:ext uri="{9D8B030D-6E8A-4147-A177-3AD203B41FA5}">
                      <a16:colId xmlns:a16="http://schemas.microsoft.com/office/drawing/2014/main" val="4034226829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2401843951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756642142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1440184230"/>
                    </a:ext>
                  </a:extLst>
                </a:gridCol>
                <a:gridCol w="1891645">
                  <a:extLst>
                    <a:ext uri="{9D8B030D-6E8A-4147-A177-3AD203B41FA5}">
                      <a16:colId xmlns:a16="http://schemas.microsoft.com/office/drawing/2014/main" val="36386011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4º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 feira(25)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Quarta-feira(27)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Quinta-feira(28)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</a:t>
                      </a:r>
                      <a:r>
                        <a:rPr lang="pt-BR" sz="1400"/>
                        <a:t>(29)</a:t>
                      </a:r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59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737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Creme de milho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Farofa de couve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</a:t>
                      </a:r>
                    </a:p>
                    <a:p>
                      <a:r>
                        <a:rPr lang="pt-BR" sz="1400" dirty="0"/>
                        <a:t>Frango cozido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Temperado ( carne bovina, cenoura, milho, cheiro verde)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7192"/>
                  </a:ext>
                </a:extLst>
              </a:tr>
            </a:tbl>
          </a:graphicData>
        </a:graphic>
      </p:graphicFrame>
      <p:sp>
        <p:nvSpPr>
          <p:cNvPr id="10" name="Retângulo 9">
            <a:extLst>
              <a:ext uri="{FF2B5EF4-FFF2-40B4-BE49-F238E27FC236}">
                <a16:creationId xmlns:a16="http://schemas.microsoft.com/office/drawing/2014/main" id="{12FC83D3-E031-03CB-EC64-AD7932A9ACA9}"/>
              </a:ext>
            </a:extLst>
          </p:cNvPr>
          <p:cNvSpPr/>
          <p:nvPr/>
        </p:nvSpPr>
        <p:spPr>
          <a:xfrm>
            <a:off x="1039699" y="5429901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4D2B6C6-97E5-9463-E399-B0934C96F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442478"/>
              </p:ext>
            </p:extLst>
          </p:nvPr>
        </p:nvGraphicFramePr>
        <p:xfrm>
          <a:off x="584464" y="3844941"/>
          <a:ext cx="11349871" cy="1584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762810">
                  <a:extLst>
                    <a:ext uri="{9D8B030D-6E8A-4147-A177-3AD203B41FA5}">
                      <a16:colId xmlns:a16="http://schemas.microsoft.com/office/drawing/2014/main" val="2810284303"/>
                    </a:ext>
                  </a:extLst>
                </a:gridCol>
                <a:gridCol w="2007910">
                  <a:extLst>
                    <a:ext uri="{9D8B030D-6E8A-4147-A177-3AD203B41FA5}">
                      <a16:colId xmlns:a16="http://schemas.microsoft.com/office/drawing/2014/main" val="2681467349"/>
                    </a:ext>
                  </a:extLst>
                </a:gridCol>
                <a:gridCol w="1913641">
                  <a:extLst>
                    <a:ext uri="{9D8B030D-6E8A-4147-A177-3AD203B41FA5}">
                      <a16:colId xmlns:a16="http://schemas.microsoft.com/office/drawing/2014/main" val="3547013486"/>
                    </a:ext>
                  </a:extLst>
                </a:gridCol>
                <a:gridCol w="1923068">
                  <a:extLst>
                    <a:ext uri="{9D8B030D-6E8A-4147-A177-3AD203B41FA5}">
                      <a16:colId xmlns:a16="http://schemas.microsoft.com/office/drawing/2014/main" val="590668575"/>
                    </a:ext>
                  </a:extLst>
                </a:gridCol>
                <a:gridCol w="1866507">
                  <a:extLst>
                    <a:ext uri="{9D8B030D-6E8A-4147-A177-3AD203B41FA5}">
                      <a16:colId xmlns:a16="http://schemas.microsoft.com/office/drawing/2014/main" val="3792100993"/>
                    </a:ext>
                  </a:extLst>
                </a:gridCol>
                <a:gridCol w="1875935">
                  <a:extLst>
                    <a:ext uri="{9D8B030D-6E8A-4147-A177-3AD203B41FA5}">
                      <a16:colId xmlns:a16="http://schemas.microsoft.com/office/drawing/2014/main" val="3800305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endParaRPr lang="pt-BR" sz="1400" b="0" dirty="0"/>
                    </a:p>
                    <a:p>
                      <a:r>
                        <a:rPr lang="pt-BR" sz="1400" b="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Ovo mexido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Bebida láctea</a:t>
                      </a:r>
                    </a:p>
                    <a:p>
                      <a:r>
                        <a:rPr lang="pt-BR" sz="1400" b="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Carne suína cozida</a:t>
                      </a:r>
                    </a:p>
                    <a:p>
                      <a:r>
                        <a:rPr lang="pt-BR" sz="1400" b="0" dirty="0"/>
                        <a:t>Farofa de couve</a:t>
                      </a:r>
                    </a:p>
                    <a:p>
                      <a:r>
                        <a:rPr lang="pt-BR" sz="1400" b="0" dirty="0"/>
                        <a:t>Salada /legumes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Leite c/ achocolatado</a:t>
                      </a:r>
                    </a:p>
                    <a:p>
                      <a:r>
                        <a:rPr lang="pt-BR" sz="1400" b="0" dirty="0"/>
                        <a:t>Pão c/ manteiga</a:t>
                      </a:r>
                    </a:p>
                    <a:p>
                      <a:r>
                        <a:rPr lang="pt-BR" sz="1400" b="0" dirty="0"/>
                        <a:t>Frutas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0" dirty="0"/>
                        <a:t>Arroz Temperado ( carne bovina, cenoura, milho, cheiro verde)</a:t>
                      </a:r>
                    </a:p>
                    <a:p>
                      <a:r>
                        <a:rPr lang="pt-BR" sz="1400" b="0" dirty="0"/>
                        <a:t>Feijão</a:t>
                      </a:r>
                    </a:p>
                    <a:p>
                      <a:r>
                        <a:rPr lang="pt-BR" sz="1400" b="0" dirty="0"/>
                        <a:t>Salada/ Legumes</a:t>
                      </a:r>
                    </a:p>
                    <a:p>
                      <a:r>
                        <a:rPr lang="pt-BR" sz="1400" b="0" dirty="0"/>
                        <a:t>Fruta</a:t>
                      </a:r>
                    </a:p>
                    <a:p>
                      <a:endParaRPr lang="pt-BR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5336196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AAE1788A-AF6A-B3BB-0A18-4B0360C5F7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40742" y="19033"/>
            <a:ext cx="3432345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3834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935</Words>
  <Application>Microsoft Office PowerPoint</Application>
  <PresentationFormat>Widescreen</PresentationFormat>
  <Paragraphs>287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 Display</vt:lpstr>
      <vt:lpstr>Arial</vt:lpstr>
      <vt:lpstr>Calibri</vt:lpstr>
      <vt:lpstr>Calibri Light</vt:lpstr>
      <vt:lpstr>Tema do Office</vt:lpstr>
      <vt:lpstr>Cardápio Escola Caminho do Coração – APAE Agosto /2025</vt:lpstr>
      <vt:lpstr>Cardápio Escola Caminho do Coração - APAE Agosto /2025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30</cp:revision>
  <dcterms:created xsi:type="dcterms:W3CDTF">2025-05-19T18:38:09Z</dcterms:created>
  <dcterms:modified xsi:type="dcterms:W3CDTF">2025-06-30T12:19:51Z</dcterms:modified>
</cp:coreProperties>
</file>