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B15A7-7A86-4326-9667-8353AD88C579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186A1-7D36-480B-988E-3DA879E6B0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62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8A530-4119-A163-A47E-114C71D48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F629394-258E-28DD-7CED-DD190768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37608-F79E-BA09-F26F-046724F68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110F2DF-09CB-5BC2-2FB1-A61FD1F5E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76FD0D-EF6C-C786-6C5C-25F48E669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11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4A14B-5A63-C318-124C-F932AA1FB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B8429B-BBD1-EF7F-F361-318362479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EA27C1-8D99-A557-2B14-12B549BC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BC488C-4C69-E0A7-D9BE-AB7E2691B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7FCE40-F34F-0E4B-370F-4DB9186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549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87F4F5-2B4E-B7B4-0F1F-F4E85D12D5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530E4A-8ADF-AFC6-0E1C-C21C92F7F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AEA49-461B-C69D-974B-407E7EC13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59397C-DBF8-7A71-AF8D-BA3D2C68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153791-4CA1-C026-8161-790DBFF7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06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EA45-4D59-794E-B190-2D74DC4D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80DB0E-797B-E360-DA80-6FBCEBB73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05E0C-6B7D-87B1-9C18-2BEBBCAAC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3F6A7D-95CD-2168-ED2B-D8A885970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016CB5-F671-D314-A0E8-1601E5D3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708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438683-9828-D0C5-0A13-716EC523E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228A2C-5537-1D05-CE02-54A207F6E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086375-2692-5728-BE78-397EA7EC4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9FFBAA-9A24-4711-CD8C-EDF21C3CF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6A219E-57C3-4510-DA12-81E08E819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82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48C56-2B0D-EE02-55A0-24D169AB4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65A4F0-A01B-E8F8-130A-012C324DE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136EB7B-C996-1638-6C21-36C62ECAC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9CF948F-B6B1-79BF-B693-3B98534A6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5E5A194-F35E-7C56-2C2E-E6B0EB34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DEE1C60-4CA2-1747-BDAE-EDCFBEF97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10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C9F958-167C-4548-3020-DD31002FA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EC6B47-E7EE-C8B5-9D0E-40E3E85E1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D3C25D-3577-DC90-F1A4-49735B90F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DB5F92A-5F96-9F11-F0B7-6EB9328EED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BD091C-214E-8FAC-D95E-76676F5D2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6B89F3-B145-7CDB-6536-B01259AA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1AEFAB1-5CF6-18F9-0CA9-676D40588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68DF63-EB95-A92D-5DAC-631C39882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926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4EE30-5B39-BACA-E32E-A3218CC3F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54F9E67-329E-5F59-175B-2CD0757ED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22BFE0-F718-4C62-CF63-C4D7B423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3D1768-CC08-83DB-887E-176550D48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689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B0E2355-CC50-66A6-4048-D7D69F57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08A0FA2-115A-B210-5D30-334BF7976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ED2104-A1CE-D18D-D504-3713589B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930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CE302-DA4A-D61D-0B35-D407C493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038674-D7E7-AB7E-3321-5F9E1A3C8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238AB8-7C59-D6E8-F8FD-ABF7E1A4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806D084-D7CB-7F5A-AEE3-93D0FE292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0F77A1-9CFC-5DA5-9C65-1C4FA34FF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0A6DC8-BD68-F1B2-C513-F873E89F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59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C4DB0-3543-EF9C-F838-0C800D3D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DD87C9A-0A11-83C7-10DC-80B64ACB82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DCED6D-C259-6148-3ACA-3B1E4A0C7F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BA2C91-1B33-0B85-4BAF-3BE94ED4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958E81-6C46-66A2-565E-89077CD19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FCB65C-B1EF-65AA-057B-1FFDDA69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00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A80BA0-8D26-E08D-029F-BA4896CC0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000A78-E3F0-1960-7D14-5E668FDBD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601474-3917-EF3D-7B27-3F255C7D4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4C260-225F-464A-AEF6-9342E3AFD6AD}" type="datetimeFigureOut">
              <a:rPr lang="pt-BR" smtClean="0"/>
              <a:t>12/08/2025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8FF364-21C1-F228-1D91-9D3833965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F5AEC4B-CC08-9E84-02BB-C13C14793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F7730-DDA9-4E3B-9A9A-4D171BF989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55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2C6673-1CDD-6DFA-E20C-76D4AE7A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–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Setembro /2025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A6F1103-17A4-A73A-C8B7-FF0EC9DC9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2" y="11118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CCCB532-0EBD-726A-60BF-99B1AD62B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937C69A-0747-EB4B-57E7-78CBF655B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49" y="274648"/>
            <a:ext cx="3017772" cy="13255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9D60468F-62FC-6996-F021-D49163A014DB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058028B-0E13-B2C4-A87E-7C4460C1E78A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11" name="Espaço Reservado para Conteúdo 10">
            <a:extLst>
              <a:ext uri="{FF2B5EF4-FFF2-40B4-BE49-F238E27FC236}">
                <a16:creationId xmlns:a16="http://schemas.microsoft.com/office/drawing/2014/main" id="{6F4F4629-DAA8-50DA-8785-E262B1293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04227"/>
              </p:ext>
            </p:extLst>
          </p:nvPr>
        </p:nvGraphicFramePr>
        <p:xfrm>
          <a:off x="562860" y="1572238"/>
          <a:ext cx="11142480" cy="3296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7080">
                  <a:extLst>
                    <a:ext uri="{9D8B030D-6E8A-4147-A177-3AD203B41FA5}">
                      <a16:colId xmlns:a16="http://schemas.microsoft.com/office/drawing/2014/main" val="409758742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678527895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758427826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3815471218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714280399"/>
                    </a:ext>
                  </a:extLst>
                </a:gridCol>
                <a:gridCol w="1857080">
                  <a:extLst>
                    <a:ext uri="{9D8B030D-6E8A-4147-A177-3AD203B41FA5}">
                      <a16:colId xmlns:a16="http://schemas.microsoft.com/office/drawing/2014/main" val="23961659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90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2431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moída c/ batata</a:t>
                      </a:r>
                    </a:p>
                    <a:p>
                      <a:r>
                        <a:rPr lang="pt-BR" dirty="0"/>
                        <a:t>Salada 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323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7243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547FF6-DF0D-C348-7E8F-7ADEC0FB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 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Setembro /2025</a:t>
            </a:r>
            <a:endParaRPr lang="pt-BR" sz="20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E18EF94-E72A-DEF9-48F5-E12539E85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13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BBC8693-1779-3FDB-D3B2-ADA1A80EC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30743" cy="79771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3F5B03B-F379-E894-2765-20259F0CE1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708" y="161774"/>
            <a:ext cx="3023878" cy="1322947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8D1F126-F246-2375-C995-83EB8EB28580}"/>
              </a:ext>
            </a:extLst>
          </p:cNvPr>
          <p:cNvSpPr/>
          <p:nvPr/>
        </p:nvSpPr>
        <p:spPr>
          <a:xfrm>
            <a:off x="1031237" y="4012566"/>
            <a:ext cx="10273465" cy="622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2A2F01E-38D2-C508-36BB-CC24807381B2}"/>
              </a:ext>
            </a:extLst>
          </p:cNvPr>
          <p:cNvSpPr/>
          <p:nvPr/>
        </p:nvSpPr>
        <p:spPr>
          <a:xfrm>
            <a:off x="10001839" y="6293893"/>
            <a:ext cx="1932495" cy="4398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03603EF3-4982-6522-B009-3CBEF4B0B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333396"/>
              </p:ext>
            </p:extLst>
          </p:nvPr>
        </p:nvGraphicFramePr>
        <p:xfrm>
          <a:off x="584464" y="1484117"/>
          <a:ext cx="11349870" cy="3296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91645">
                  <a:extLst>
                    <a:ext uri="{9D8B030D-6E8A-4147-A177-3AD203B41FA5}">
                      <a16:colId xmlns:a16="http://schemas.microsoft.com/office/drawing/2014/main" val="727371398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4034226829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2401843951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756642142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1440184230"/>
                    </a:ext>
                  </a:extLst>
                </a:gridCol>
                <a:gridCol w="1891645">
                  <a:extLst>
                    <a:ext uri="{9D8B030D-6E8A-4147-A177-3AD203B41FA5}">
                      <a16:colId xmlns:a16="http://schemas.microsoft.com/office/drawing/2014/main" val="36386011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595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dirty="0"/>
                        <a:t>Café da manhã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Bolacha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Chá 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c/ manteiga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7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Almoço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bovina c/ mandioca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Canjiquinha </a:t>
                      </a:r>
                    </a:p>
                    <a:p>
                      <a:r>
                        <a:rPr lang="pt-BR" dirty="0"/>
                        <a:t>Frango cozido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</a:t>
                      </a:r>
                      <a:r>
                        <a:rPr lang="pt-BR" sz="1600" dirty="0"/>
                        <a:t>( 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7192"/>
                  </a:ext>
                </a:extLst>
              </a:tr>
            </a:tbl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2D94E094-B2B1-7825-714D-3AB01E254873}"/>
              </a:ext>
            </a:extLst>
          </p:cNvPr>
          <p:cNvSpPr/>
          <p:nvPr/>
        </p:nvSpPr>
        <p:spPr>
          <a:xfrm>
            <a:off x="982139" y="4841379"/>
            <a:ext cx="10439400" cy="763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</p:spTree>
    <p:extLst>
      <p:ext uri="{BB962C8B-B14F-4D97-AF65-F5344CB8AC3E}">
        <p14:creationId xmlns:p14="http://schemas.microsoft.com/office/powerpoint/2010/main" val="20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5CA82-20B4-1D6D-3F83-44DCE8137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Setembro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00125830-BBFD-3F29-DE6C-EF150934F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27934"/>
              </p:ext>
            </p:extLst>
          </p:nvPr>
        </p:nvGraphicFramePr>
        <p:xfrm>
          <a:off x="838200" y="1529076"/>
          <a:ext cx="10515600" cy="2931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523376747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9116893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407684325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4885267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9656791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709200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1º e 3º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Segunda-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Terça-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Quarta - 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95712"/>
                  </a:ext>
                </a:extLst>
              </a:tr>
              <a:tr h="140806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Carne de panela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endParaRPr lang="pt-BR" dirty="0"/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achocolatado</a:t>
                      </a:r>
                    </a:p>
                    <a:p>
                      <a:r>
                        <a:rPr lang="pt-BR" dirty="0"/>
                        <a:t>Pão com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Polenta cremosa</a:t>
                      </a:r>
                    </a:p>
                    <a:p>
                      <a:r>
                        <a:rPr lang="pt-BR" dirty="0"/>
                        <a:t>Carne suína cozida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 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Feijão</a:t>
                      </a:r>
                    </a:p>
                    <a:p>
                      <a:r>
                        <a:rPr lang="pt-BR" dirty="0"/>
                        <a:t>Frango ao molho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223155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2CD9B694-A3A2-38D5-D5D2-0E3C6D31D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849" y="0"/>
            <a:ext cx="1237595" cy="12071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E95233A-A8A3-DBEF-6DDB-125C9D595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139" y="230188"/>
            <a:ext cx="1977877" cy="79771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03AD65A-FAD8-F7C7-B517-13AD21539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2025" y="19563"/>
            <a:ext cx="3029975" cy="132294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1E8EA137-10AA-7BA9-812D-8F67AD88A4D7}"/>
              </a:ext>
            </a:extLst>
          </p:cNvPr>
          <p:cNvSpPr/>
          <p:nvPr/>
        </p:nvSpPr>
        <p:spPr>
          <a:xfrm>
            <a:off x="838200" y="4298623"/>
            <a:ext cx="10515600" cy="7258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Cardápio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08675DD6-9DD5-53F4-159A-2E405D55F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5795"/>
              </p:ext>
            </p:extLst>
          </p:nvPr>
        </p:nvGraphicFramePr>
        <p:xfrm>
          <a:off x="2960016" y="5121217"/>
          <a:ext cx="519800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9502">
                  <a:extLst>
                    <a:ext uri="{9D8B030D-6E8A-4147-A177-3AD203B41FA5}">
                      <a16:colId xmlns:a16="http://schemas.microsoft.com/office/drawing/2014/main" val="784815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3477625863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901893478"/>
                    </a:ext>
                  </a:extLst>
                </a:gridCol>
                <a:gridCol w="1299502">
                  <a:extLst>
                    <a:ext uri="{9D8B030D-6E8A-4147-A177-3AD203B41FA5}">
                      <a16:colId xmlns:a16="http://schemas.microsoft.com/office/drawing/2014/main" val="284832899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66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071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340 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17g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38,76g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8,5g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219905"/>
                  </a:ext>
                </a:extLst>
              </a:tr>
            </a:tbl>
          </a:graphicData>
        </a:graphic>
      </p:graphicFrame>
      <p:sp>
        <p:nvSpPr>
          <p:cNvPr id="12" name="Retângulo 11">
            <a:extLst>
              <a:ext uri="{FF2B5EF4-FFF2-40B4-BE49-F238E27FC236}">
                <a16:creationId xmlns:a16="http://schemas.microsoft.com/office/drawing/2014/main" id="{1879811F-C7C7-578F-0D19-158A877F1A3C}"/>
              </a:ext>
            </a:extLst>
          </p:cNvPr>
          <p:cNvSpPr/>
          <p:nvPr/>
        </p:nvSpPr>
        <p:spPr>
          <a:xfrm>
            <a:off x="9445658" y="6004874"/>
            <a:ext cx="2158738" cy="4880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</p:spTree>
    <p:extLst>
      <p:ext uri="{BB962C8B-B14F-4D97-AF65-F5344CB8AC3E}">
        <p14:creationId xmlns:p14="http://schemas.microsoft.com/office/powerpoint/2010/main" val="3172684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F0F06-7EDE-4260-6D4D-1BF5F68F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Cardápio Escola Caminho do Coração- APAE</a:t>
            </a:r>
            <a:b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</a:br>
            <a:r>
              <a:rPr lang="pt-BR" sz="2000" dirty="0">
                <a:solidFill>
                  <a:srgbClr val="FF0000"/>
                </a:solidFill>
                <a:latin typeface="Aptos Display" panose="020B0004020202020204" pitchFamily="34" charset="0"/>
              </a:rPr>
              <a:t>Setembro /2025</a:t>
            </a:r>
            <a:endParaRPr lang="pt-BR" sz="2000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C464688E-3D78-357A-2235-543C55A2C9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743601"/>
              </p:ext>
            </p:extLst>
          </p:nvPr>
        </p:nvGraphicFramePr>
        <p:xfrm>
          <a:off x="951322" y="1586340"/>
          <a:ext cx="10515600" cy="3144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0476">
                  <a:extLst>
                    <a:ext uri="{9D8B030D-6E8A-4147-A177-3AD203B41FA5}">
                      <a16:colId xmlns:a16="http://schemas.microsoft.com/office/drawing/2014/main" val="2010906676"/>
                    </a:ext>
                  </a:extLst>
                </a:gridCol>
                <a:gridCol w="1753386">
                  <a:extLst>
                    <a:ext uri="{9D8B030D-6E8A-4147-A177-3AD203B41FA5}">
                      <a16:colId xmlns:a16="http://schemas.microsoft.com/office/drawing/2014/main" val="1859456373"/>
                    </a:ext>
                  </a:extLst>
                </a:gridCol>
                <a:gridCol w="1853938">
                  <a:extLst>
                    <a:ext uri="{9D8B030D-6E8A-4147-A177-3AD203B41FA5}">
                      <a16:colId xmlns:a16="http://schemas.microsoft.com/office/drawing/2014/main" val="238422461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78015956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15883895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871157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2º e 4º Semana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Segunda-feira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Terça-feira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Quarta-feira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Quinta-feira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Sexta-feira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04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endParaRPr lang="pt-BR" dirty="0"/>
                    </a:p>
                    <a:p>
                      <a:r>
                        <a:rPr lang="pt-BR" dirty="0"/>
                        <a:t>Vespertino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Ovo Mexido</a:t>
                      </a:r>
                    </a:p>
                    <a:p>
                      <a:r>
                        <a:rPr lang="pt-BR" dirty="0"/>
                        <a:t>Salada/Legumes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Suco Polpa de frutas</a:t>
                      </a:r>
                    </a:p>
                    <a:p>
                      <a:r>
                        <a:rPr lang="pt-BR" dirty="0"/>
                        <a:t>Pão c/ requeijão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Macarrão com carne moída</a:t>
                      </a:r>
                    </a:p>
                    <a:p>
                      <a:r>
                        <a:rPr lang="pt-BR" dirty="0"/>
                        <a:t>Salada /legumes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Leite c/ polpa de fruta</a:t>
                      </a:r>
                    </a:p>
                    <a:p>
                      <a:r>
                        <a:rPr lang="pt-BR" dirty="0"/>
                        <a:t>Pão com manteiga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Arroz Temperado (</a:t>
                      </a:r>
                      <a:r>
                        <a:rPr lang="pt-BR" sz="1600" dirty="0"/>
                        <a:t>carne bovina, cenoura, milho, cheiro verde)</a:t>
                      </a:r>
                    </a:p>
                    <a:p>
                      <a:r>
                        <a:rPr lang="pt-BR" dirty="0"/>
                        <a:t>Feijão</a:t>
                      </a:r>
                    </a:p>
                    <a:p>
                      <a:r>
                        <a:rPr lang="pt-BR" dirty="0"/>
                        <a:t>Salada/ Legumes</a:t>
                      </a:r>
                    </a:p>
                    <a:p>
                      <a:r>
                        <a:rPr lang="pt-BR" dirty="0"/>
                        <a:t>Fruta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6702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162D16B7-304C-D47E-BA28-6D75BDA7E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38" y="0"/>
            <a:ext cx="1237595" cy="120711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7D6E8B-F08B-E3B8-4139-A6B2B87A5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6222"/>
            <a:ext cx="1981372" cy="79864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0EFBCC68-9BD1-00E5-50C3-B9BA96268666}"/>
              </a:ext>
            </a:extLst>
          </p:cNvPr>
          <p:cNvSpPr/>
          <p:nvPr/>
        </p:nvSpPr>
        <p:spPr>
          <a:xfrm>
            <a:off x="951322" y="4540160"/>
            <a:ext cx="10515600" cy="731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800" dirty="0"/>
              <a:t>C</a:t>
            </a:r>
            <a:r>
              <a:rPr lang="pt-BR" sz="1600" dirty="0"/>
              <a:t>ardápio sujeito a alterações pela disponibilidade do alimento, intercorrências na entrega pelo fornecedor e melhor aproveitamento dos alimentos ( grau de maturidade e/ou prazo de validade) trocas e substituições são permitidas por alimentos do mesmo grupo, não alterando significativamente a composição nutricional da refeição.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23F53173-8FF2-75A7-FC49-E470B0D6D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155038"/>
              </p:ext>
            </p:extLst>
          </p:nvPr>
        </p:nvGraphicFramePr>
        <p:xfrm>
          <a:off x="3252246" y="5603039"/>
          <a:ext cx="5354424" cy="107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606">
                  <a:extLst>
                    <a:ext uri="{9D8B030D-6E8A-4147-A177-3AD203B41FA5}">
                      <a16:colId xmlns:a16="http://schemas.microsoft.com/office/drawing/2014/main" val="130740800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155921963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2927545076"/>
                    </a:ext>
                  </a:extLst>
                </a:gridCol>
                <a:gridCol w="1338606">
                  <a:extLst>
                    <a:ext uri="{9D8B030D-6E8A-4147-A177-3AD203B41FA5}">
                      <a16:colId xmlns:a16="http://schemas.microsoft.com/office/drawing/2014/main" val="3383247281"/>
                    </a:ext>
                  </a:extLst>
                </a:gridCol>
              </a:tblGrid>
              <a:tr h="419781">
                <a:tc gridSpan="4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Composição Nutricional do Cardápio</a:t>
                      </a:r>
                    </a:p>
                    <a:p>
                      <a:pPr algn="ctr"/>
                      <a:r>
                        <a:rPr lang="pt-BR" sz="1200" dirty="0"/>
                        <a:t>( média nutricional)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393999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Energia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Proteína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Carboidrato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Lipídio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800424"/>
                  </a:ext>
                </a:extLst>
              </a:tr>
              <a:tr h="306969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356,35kcal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18,5g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59g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9,5g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973889"/>
                  </a:ext>
                </a:extLst>
              </a:tr>
            </a:tbl>
          </a:graphicData>
        </a:graphic>
      </p:graphicFrame>
      <p:sp>
        <p:nvSpPr>
          <p:cNvPr id="10" name="Retângulo 9">
            <a:extLst>
              <a:ext uri="{FF2B5EF4-FFF2-40B4-BE49-F238E27FC236}">
                <a16:creationId xmlns:a16="http://schemas.microsoft.com/office/drawing/2014/main" id="{A84DF2E3-54D0-70DB-8C93-8541CFB69E3D}"/>
              </a:ext>
            </a:extLst>
          </p:cNvPr>
          <p:cNvSpPr/>
          <p:nvPr/>
        </p:nvSpPr>
        <p:spPr>
          <a:xfrm>
            <a:off x="9907571" y="6240544"/>
            <a:ext cx="1857081" cy="4336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dirty="0"/>
              <a:t>Fernanda Rocha Pelissari</a:t>
            </a:r>
          </a:p>
          <a:p>
            <a:pPr algn="ctr"/>
            <a:r>
              <a:rPr lang="pt-BR" sz="1200" dirty="0"/>
              <a:t>Nutricionista CRN8-4573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B48F938-5D91-2596-D566-7A7BFF2DF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1609" y="263393"/>
            <a:ext cx="3029975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88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654</Words>
  <Application>Microsoft Office PowerPoint</Application>
  <PresentationFormat>Widescreen</PresentationFormat>
  <Paragraphs>175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9" baseType="lpstr">
      <vt:lpstr>Aptos Display</vt:lpstr>
      <vt:lpstr>Arial</vt:lpstr>
      <vt:lpstr>Calibri</vt:lpstr>
      <vt:lpstr>Calibri Light</vt:lpstr>
      <vt:lpstr>Tema do Office</vt:lpstr>
      <vt:lpstr>Cardápio Escola Caminho do Coração – APAE Setembro /2025</vt:lpstr>
      <vt:lpstr>Cardápio Escola Caminho do Coração - APAE Setembro /2025</vt:lpstr>
      <vt:lpstr>Cardápio Escola Caminho do Coração Setembro /2025</vt:lpstr>
      <vt:lpstr>Cardápio Escola Caminho do Coração- APAE Setembro 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SECRETARIA EDUCAÇÃO</dc:creator>
  <cp:lastModifiedBy>SECRETARIA EDUCAÇÃO</cp:lastModifiedBy>
  <cp:revision>20</cp:revision>
  <dcterms:created xsi:type="dcterms:W3CDTF">2025-05-19T18:38:09Z</dcterms:created>
  <dcterms:modified xsi:type="dcterms:W3CDTF">2025-08-12T14:27:53Z</dcterms:modified>
</cp:coreProperties>
</file>