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7" r:id="rId3"/>
    <p:sldId id="266" r:id="rId4"/>
    <p:sldId id="268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Estilo com Tema 2 - Ênfase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AD792A56-683B-708F-770F-02EFF641CD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2219" y="0"/>
            <a:ext cx="2203121" cy="15594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F2C6673-1CDD-6DFA-E20C-76D4AE7AE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810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–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Março/2025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A6F1103-17A4-A73A-C8B7-FF0EC9DC9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CCCB532-0EBD-726A-60BF-99B1AD62B3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9D60468F-62FC-6996-F021-D49163A014DB}"/>
              </a:ext>
            </a:extLst>
          </p:cNvPr>
          <p:cNvSpPr/>
          <p:nvPr/>
        </p:nvSpPr>
        <p:spPr>
          <a:xfrm>
            <a:off x="0" y="6005115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5406BC52-4F5D-0DBB-451C-54487C40F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616839"/>
              </p:ext>
            </p:extLst>
          </p:nvPr>
        </p:nvGraphicFramePr>
        <p:xfrm>
          <a:off x="3496996" y="3497778"/>
          <a:ext cx="5198008" cy="518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     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 536kcal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 19Kcal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50g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Lipídio11g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</a:tbl>
          </a:graphicData>
        </a:graphic>
      </p:graphicFrame>
      <p:sp>
        <p:nvSpPr>
          <p:cNvPr id="13" name="Retângulo 12">
            <a:extLst>
              <a:ext uri="{FF2B5EF4-FFF2-40B4-BE49-F238E27FC236}">
                <a16:creationId xmlns:a16="http://schemas.microsoft.com/office/drawing/2014/main" id="{B058028B-0E13-B2C4-A87E-7C4460C1E78A}"/>
              </a:ext>
            </a:extLst>
          </p:cNvPr>
          <p:cNvSpPr/>
          <p:nvPr/>
        </p:nvSpPr>
        <p:spPr>
          <a:xfrm>
            <a:off x="10259505" y="6386901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11" name="Espaço Reservado para Conteúdo 10">
            <a:extLst>
              <a:ext uri="{FF2B5EF4-FFF2-40B4-BE49-F238E27FC236}">
                <a16:creationId xmlns:a16="http://schemas.microsoft.com/office/drawing/2014/main" id="{6F4F4629-DAA8-50DA-8785-E262B1293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1875245"/>
              </p:ext>
            </p:extLst>
          </p:nvPr>
        </p:nvGraphicFramePr>
        <p:xfrm>
          <a:off x="562860" y="1450538"/>
          <a:ext cx="11142480" cy="204724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857080">
                  <a:extLst>
                    <a:ext uri="{9D8B030D-6E8A-4147-A177-3AD203B41FA5}">
                      <a16:colId xmlns:a16="http://schemas.microsoft.com/office/drawing/2014/main" val="409758742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678527895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75842782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8154712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714280399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396165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1º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Segunda-feira (03)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 (04)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 (05)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 (06)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 (07)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90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    Recesso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Recesso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431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   Recesso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Recesso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moída c/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Frango ao molho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323323"/>
                  </a:ext>
                </a:extLst>
              </a:tr>
            </a:tbl>
          </a:graphicData>
        </a:graphic>
      </p:graphicFrame>
      <p:graphicFrame>
        <p:nvGraphicFramePr>
          <p:cNvPr id="5" name="Espaço Reservado para Conteúdo 6">
            <a:extLst>
              <a:ext uri="{FF2B5EF4-FFF2-40B4-BE49-F238E27FC236}">
                <a16:creationId xmlns:a16="http://schemas.microsoft.com/office/drawing/2014/main" id="{1C20A9D7-7479-7609-EC91-BCCE76CF2D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2227192"/>
              </p:ext>
            </p:extLst>
          </p:nvPr>
        </p:nvGraphicFramePr>
        <p:xfrm>
          <a:off x="562860" y="4124850"/>
          <a:ext cx="11142480" cy="13716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857080">
                  <a:extLst>
                    <a:ext uri="{9D8B030D-6E8A-4147-A177-3AD203B41FA5}">
                      <a16:colId xmlns:a16="http://schemas.microsoft.com/office/drawing/2014/main" val="523376747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911689303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4076843252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4885267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1896567911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709200478"/>
                    </a:ext>
                  </a:extLst>
                </a:gridCol>
              </a:tblGrid>
              <a:tr h="140806">
                <a:tc>
                  <a:txBody>
                    <a:bodyPr/>
                    <a:lstStyle/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Vespertino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Recesso</a:t>
                      </a:r>
                    </a:p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Feriado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Recesso</a:t>
                      </a:r>
                    </a:p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Suco polpa de frutas</a:t>
                      </a: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Pão com manteiga</a:t>
                      </a: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Frutas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Arroz </a:t>
                      </a: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Frango ao molho</a:t>
                      </a: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223155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2ABF4E44-681D-138F-A236-72BC8894A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906463"/>
              </p:ext>
            </p:extLst>
          </p:nvPr>
        </p:nvGraphicFramePr>
        <p:xfrm>
          <a:off x="3430572" y="5392002"/>
          <a:ext cx="5198008" cy="518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444151471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971376558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15923604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65303188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     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188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 330kcal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 10g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32g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8g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194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243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696C8A51-A276-E97E-8849-8CA3507FD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7633" y="-14179"/>
            <a:ext cx="2203121" cy="1559450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EC03AA3B-194B-9D61-6473-C83E55566EBA}"/>
              </a:ext>
            </a:extLst>
          </p:cNvPr>
          <p:cNvSpPr txBox="1">
            <a:spLocks/>
          </p:cNvSpPr>
          <p:nvPr/>
        </p:nvSpPr>
        <p:spPr>
          <a:xfrm>
            <a:off x="838200" y="230188"/>
            <a:ext cx="10515600" cy="104726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–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Março/2025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09A3ADA-0A24-C243-22C7-D512611832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29B9B408-5969-55EF-1D37-C377E96C46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F01D7B27-3439-4C2A-31FE-3E38BF84DDC6}"/>
              </a:ext>
            </a:extLst>
          </p:cNvPr>
          <p:cNvSpPr/>
          <p:nvPr/>
        </p:nvSpPr>
        <p:spPr>
          <a:xfrm>
            <a:off x="0" y="6005115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3C84C352-9E2E-5B61-322E-7BF50A65A2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13632"/>
              </p:ext>
            </p:extLst>
          </p:nvPr>
        </p:nvGraphicFramePr>
        <p:xfrm>
          <a:off x="3496996" y="3497778"/>
          <a:ext cx="5198008" cy="518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     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 546kcal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 21,78g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72,1g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13,2g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37EAC867-19C5-F665-E4D6-4650BFC30EF7}"/>
              </a:ext>
            </a:extLst>
          </p:cNvPr>
          <p:cNvSpPr/>
          <p:nvPr/>
        </p:nvSpPr>
        <p:spPr>
          <a:xfrm>
            <a:off x="10259505" y="6386901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Espaço Reservado para Conteúdo 10">
            <a:extLst>
              <a:ext uri="{FF2B5EF4-FFF2-40B4-BE49-F238E27FC236}">
                <a16:creationId xmlns:a16="http://schemas.microsoft.com/office/drawing/2014/main" id="{32A7A6CB-F58C-E98F-72EE-5FD5014B71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6482299"/>
              </p:ext>
            </p:extLst>
          </p:nvPr>
        </p:nvGraphicFramePr>
        <p:xfrm>
          <a:off x="562860" y="1450538"/>
          <a:ext cx="11142480" cy="201676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857080">
                  <a:extLst>
                    <a:ext uri="{9D8B030D-6E8A-4147-A177-3AD203B41FA5}">
                      <a16:colId xmlns:a16="http://schemas.microsoft.com/office/drawing/2014/main" val="409758742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78797798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75842782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8154712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714280399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396165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2º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 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 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 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 (13)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 (14)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90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c/ achocolatado</a:t>
                      </a:r>
                    </a:p>
                    <a:p>
                      <a:r>
                        <a:rPr lang="pt-BR" sz="12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Chá </a:t>
                      </a:r>
                    </a:p>
                    <a:p>
                      <a:r>
                        <a:rPr lang="pt-BR" sz="12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c/ achocolatado</a:t>
                      </a:r>
                    </a:p>
                    <a:p>
                      <a:r>
                        <a:rPr lang="pt-BR" sz="12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Chá </a:t>
                      </a:r>
                    </a:p>
                    <a:p>
                      <a:r>
                        <a:rPr lang="pt-BR" sz="12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c/ achocolatado</a:t>
                      </a:r>
                    </a:p>
                    <a:p>
                      <a:r>
                        <a:rPr lang="pt-BR" sz="1200" dirty="0"/>
                        <a:t>Pão c/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431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Ovo mexido</a:t>
                      </a:r>
                    </a:p>
                    <a:p>
                      <a:r>
                        <a:rPr lang="pt-BR" sz="12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Carne bovina c/ mandioca</a:t>
                      </a:r>
                    </a:p>
                    <a:p>
                      <a:r>
                        <a:rPr lang="pt-BR" sz="12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Macarrão com carne moída</a:t>
                      </a:r>
                    </a:p>
                    <a:p>
                      <a:r>
                        <a:rPr lang="pt-BR" sz="1200" dirty="0"/>
                        <a:t>Salada /legumes</a:t>
                      </a:r>
                    </a:p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Canjiquinha </a:t>
                      </a:r>
                    </a:p>
                    <a:p>
                      <a:r>
                        <a:rPr lang="pt-BR" sz="1200" dirty="0"/>
                        <a:t>Frango cozido</a:t>
                      </a:r>
                    </a:p>
                    <a:p>
                      <a:r>
                        <a:rPr lang="pt-BR" sz="1200" dirty="0"/>
                        <a:t>Salada/legumes</a:t>
                      </a:r>
                    </a:p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 Temperado ( carne bovina, cenoura, milho, cheiro verde)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Salada/ Legumes</a:t>
                      </a:r>
                    </a:p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323323"/>
                  </a:ext>
                </a:extLst>
              </a:tr>
            </a:tbl>
          </a:graphicData>
        </a:graphic>
      </p:graphicFrame>
      <p:graphicFrame>
        <p:nvGraphicFramePr>
          <p:cNvPr id="10" name="Espaço Reservado para Conteúdo 6">
            <a:extLst>
              <a:ext uri="{FF2B5EF4-FFF2-40B4-BE49-F238E27FC236}">
                <a16:creationId xmlns:a16="http://schemas.microsoft.com/office/drawing/2014/main" id="{B28CC083-10ED-CE4C-334C-4017BDCEAD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0155887"/>
              </p:ext>
            </p:extLst>
          </p:nvPr>
        </p:nvGraphicFramePr>
        <p:xfrm>
          <a:off x="562860" y="4124850"/>
          <a:ext cx="11142480" cy="118872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857080">
                  <a:extLst>
                    <a:ext uri="{9D8B030D-6E8A-4147-A177-3AD203B41FA5}">
                      <a16:colId xmlns:a16="http://schemas.microsoft.com/office/drawing/2014/main" val="523376747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911689303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4076843252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4885267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1896567911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709200478"/>
                    </a:ext>
                  </a:extLst>
                </a:gridCol>
              </a:tblGrid>
              <a:tr h="140806">
                <a:tc>
                  <a:txBody>
                    <a:bodyPr/>
                    <a:lstStyle/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Vespertino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Ovo Mexido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Salada/Legumes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Suco Polpa de frutas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Pão c/ requeijão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Macarrão com carne moída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Salada /legumes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Leite c/ polpa de fruta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Pão com manteiga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Arroz Temperado (carne bovina, cenoura, milho, cheiro verde)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223155"/>
                  </a:ext>
                </a:extLst>
              </a:tr>
            </a:tbl>
          </a:graphicData>
        </a:graphic>
      </p:graphicFrame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4C53E738-8EE3-7072-289E-B1928A2142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712994"/>
              </p:ext>
            </p:extLst>
          </p:nvPr>
        </p:nvGraphicFramePr>
        <p:xfrm>
          <a:off x="3430572" y="5392002"/>
          <a:ext cx="5198008" cy="518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444151471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971376558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15923604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65303188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     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188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 312kcal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 14g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Carboidrato32g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8,2g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194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194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02E85409-25FC-D589-E0CB-2298D3A525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7633" y="-14179"/>
            <a:ext cx="2203121" cy="1559450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AB8F1041-2860-7CBE-1E13-1A54D6EBFD9B}"/>
              </a:ext>
            </a:extLst>
          </p:cNvPr>
          <p:cNvSpPr txBox="1">
            <a:spLocks/>
          </p:cNvSpPr>
          <p:nvPr/>
        </p:nvSpPr>
        <p:spPr>
          <a:xfrm>
            <a:off x="838200" y="230188"/>
            <a:ext cx="10515600" cy="104726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–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Março/2025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E55F904-439E-D12C-351A-9C67EAACDA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9F116DB-73D8-5A79-13F6-EB3F4B96FE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28D64171-4B81-71F4-F901-CFDE190E54B7}"/>
              </a:ext>
            </a:extLst>
          </p:cNvPr>
          <p:cNvSpPr/>
          <p:nvPr/>
        </p:nvSpPr>
        <p:spPr>
          <a:xfrm>
            <a:off x="65988" y="6005115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12861D3B-5660-CFE5-EBD1-ABE235F8D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446314"/>
              </p:ext>
            </p:extLst>
          </p:nvPr>
        </p:nvGraphicFramePr>
        <p:xfrm>
          <a:off x="3496996" y="3497778"/>
          <a:ext cx="5198008" cy="518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     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 549,2kcal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 26,8g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62,1g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11g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</a:tbl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id="{53A4004F-9624-2931-A5F1-6BBF11F4317F}"/>
              </a:ext>
            </a:extLst>
          </p:cNvPr>
          <p:cNvSpPr/>
          <p:nvPr/>
        </p:nvSpPr>
        <p:spPr>
          <a:xfrm>
            <a:off x="10259505" y="6386901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10" name="Espaço Reservado para Conteúdo 10">
            <a:extLst>
              <a:ext uri="{FF2B5EF4-FFF2-40B4-BE49-F238E27FC236}">
                <a16:creationId xmlns:a16="http://schemas.microsoft.com/office/drawing/2014/main" id="{174B8C91-F2B2-1A24-AAFA-F4CC03B2BE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4517875"/>
              </p:ext>
            </p:extLst>
          </p:nvPr>
        </p:nvGraphicFramePr>
        <p:xfrm>
          <a:off x="562860" y="1450538"/>
          <a:ext cx="11142480" cy="201676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857080">
                  <a:extLst>
                    <a:ext uri="{9D8B030D-6E8A-4147-A177-3AD203B41FA5}">
                      <a16:colId xmlns:a16="http://schemas.microsoft.com/office/drawing/2014/main" val="409758742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78797798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75842782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8154712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714280399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396165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3º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Segunda-feira 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 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 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 (20)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 (21)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90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c/ achocolatado</a:t>
                      </a:r>
                    </a:p>
                    <a:p>
                      <a:r>
                        <a:rPr lang="pt-BR" sz="12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Chá </a:t>
                      </a:r>
                    </a:p>
                    <a:p>
                      <a:r>
                        <a:rPr lang="pt-BR" sz="12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Chá </a:t>
                      </a:r>
                    </a:p>
                    <a:p>
                      <a:r>
                        <a:rPr lang="pt-BR" sz="12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c/ achocolatado</a:t>
                      </a:r>
                    </a:p>
                    <a:p>
                      <a:r>
                        <a:rPr lang="pt-BR" sz="1200" dirty="0"/>
                        <a:t>Pão c/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431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Carne de panela</a:t>
                      </a:r>
                    </a:p>
                    <a:p>
                      <a:r>
                        <a:rPr lang="pt-BR" sz="12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Frango cozido</a:t>
                      </a:r>
                    </a:p>
                    <a:p>
                      <a:r>
                        <a:rPr lang="pt-BR" sz="12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Polenta</a:t>
                      </a:r>
                    </a:p>
                    <a:p>
                      <a:r>
                        <a:rPr lang="pt-BR" sz="1200" dirty="0"/>
                        <a:t>Carne moída</a:t>
                      </a:r>
                    </a:p>
                    <a:p>
                      <a:r>
                        <a:rPr lang="pt-BR" sz="1200" dirty="0"/>
                        <a:t>Salada/legumes</a:t>
                      </a:r>
                    </a:p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 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Frango ao molho</a:t>
                      </a:r>
                    </a:p>
                    <a:p>
                      <a:r>
                        <a:rPr lang="pt-BR" sz="1200" dirty="0"/>
                        <a:t>Salada/ Legumes</a:t>
                      </a:r>
                    </a:p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323323"/>
                  </a:ext>
                </a:extLst>
              </a:tr>
            </a:tbl>
          </a:graphicData>
        </a:graphic>
      </p:graphicFrame>
      <p:graphicFrame>
        <p:nvGraphicFramePr>
          <p:cNvPr id="11" name="Espaço Reservado para Conteúdo 6">
            <a:extLst>
              <a:ext uri="{FF2B5EF4-FFF2-40B4-BE49-F238E27FC236}">
                <a16:creationId xmlns:a16="http://schemas.microsoft.com/office/drawing/2014/main" id="{D11C093F-2B12-F9F8-E6EE-F1AFFE784D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83773"/>
              </p:ext>
            </p:extLst>
          </p:nvPr>
        </p:nvGraphicFramePr>
        <p:xfrm>
          <a:off x="562860" y="4124850"/>
          <a:ext cx="11142480" cy="100584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857080">
                  <a:extLst>
                    <a:ext uri="{9D8B030D-6E8A-4147-A177-3AD203B41FA5}">
                      <a16:colId xmlns:a16="http://schemas.microsoft.com/office/drawing/2014/main" val="523376747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911689303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4076843252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4885267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1896567911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709200478"/>
                    </a:ext>
                  </a:extLst>
                </a:gridCol>
              </a:tblGrid>
              <a:tr h="140806">
                <a:tc>
                  <a:txBody>
                    <a:bodyPr/>
                    <a:lstStyle/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Vespertino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Carne de panela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Salada/Legumes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Suco Polpa de frutas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Pão c/ requeijão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1200" b="1" dirty="0">
                          <a:solidFill>
                            <a:schemeClr val="tx1"/>
                          </a:solidFill>
                        </a:rPr>
                        <a:t>FERIADO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Leite com Cereal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Arroz 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Frango ao molho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223155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60338BC2-9595-BFB8-3D0A-BCD8C8B75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780396"/>
              </p:ext>
            </p:extLst>
          </p:nvPr>
        </p:nvGraphicFramePr>
        <p:xfrm>
          <a:off x="3430572" y="5392002"/>
          <a:ext cx="5198008" cy="518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444151471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971376558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15923604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65303188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     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188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 340kcal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 17g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38,76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8,5g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194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360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AAE9C4A9-D41E-2347-BA51-322CA1B8C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7633" y="-14179"/>
            <a:ext cx="2203121" cy="1559450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D347C825-D1E7-1327-8DD2-2CDEC62697FF}"/>
              </a:ext>
            </a:extLst>
          </p:cNvPr>
          <p:cNvSpPr txBox="1">
            <a:spLocks/>
          </p:cNvSpPr>
          <p:nvPr/>
        </p:nvSpPr>
        <p:spPr>
          <a:xfrm>
            <a:off x="838200" y="230188"/>
            <a:ext cx="10515600" cy="104726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–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Março/2025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D530588-EAB2-84F0-AF75-48141B1CAF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2662B58D-285D-6BA0-BBC3-E23BDF4A2D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E0334AA6-5293-E0D2-8C9A-E71A3DAAF4C3}"/>
              </a:ext>
            </a:extLst>
          </p:cNvPr>
          <p:cNvSpPr/>
          <p:nvPr/>
        </p:nvSpPr>
        <p:spPr>
          <a:xfrm>
            <a:off x="0" y="6005115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3FA3CD8A-DF53-2787-E347-971D77592A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168013"/>
              </p:ext>
            </p:extLst>
          </p:nvPr>
        </p:nvGraphicFramePr>
        <p:xfrm>
          <a:off x="3496996" y="3497778"/>
          <a:ext cx="5198008" cy="518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     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 546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 21g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67g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/>
                        <a:t>Lipídio 11g</a:t>
                      </a:r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3F3092C6-9F8B-DA90-9443-FC3C676B82F1}"/>
              </a:ext>
            </a:extLst>
          </p:cNvPr>
          <p:cNvSpPr/>
          <p:nvPr/>
        </p:nvSpPr>
        <p:spPr>
          <a:xfrm>
            <a:off x="10259505" y="6386901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Espaço Reservado para Conteúdo 10">
            <a:extLst>
              <a:ext uri="{FF2B5EF4-FFF2-40B4-BE49-F238E27FC236}">
                <a16:creationId xmlns:a16="http://schemas.microsoft.com/office/drawing/2014/main" id="{7DC36ECE-E809-4260-6393-D0E0278A2A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6109982"/>
              </p:ext>
            </p:extLst>
          </p:nvPr>
        </p:nvGraphicFramePr>
        <p:xfrm>
          <a:off x="562860" y="1450538"/>
          <a:ext cx="11142480" cy="201676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857080">
                  <a:extLst>
                    <a:ext uri="{9D8B030D-6E8A-4147-A177-3AD203B41FA5}">
                      <a16:colId xmlns:a16="http://schemas.microsoft.com/office/drawing/2014/main" val="409758742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78797798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75842782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8154712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714280399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396165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4º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Segunda-feira 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 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 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 (20)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 (21)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90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c/ achocolatado</a:t>
                      </a:r>
                    </a:p>
                    <a:p>
                      <a:r>
                        <a:rPr lang="pt-BR" sz="12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Chá </a:t>
                      </a:r>
                    </a:p>
                    <a:p>
                      <a:r>
                        <a:rPr lang="pt-BR" sz="12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c/ achocolatado</a:t>
                      </a:r>
                    </a:p>
                    <a:p>
                      <a:r>
                        <a:rPr lang="pt-BR" sz="12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Chá </a:t>
                      </a:r>
                    </a:p>
                    <a:p>
                      <a:r>
                        <a:rPr lang="pt-BR" sz="12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Leite c/ achocolatado</a:t>
                      </a:r>
                    </a:p>
                    <a:p>
                      <a:r>
                        <a:rPr lang="pt-BR" sz="1200" dirty="0"/>
                        <a:t>Pão c/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431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Ovo mexido</a:t>
                      </a:r>
                    </a:p>
                    <a:p>
                      <a:r>
                        <a:rPr lang="pt-BR" sz="12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Carne moída</a:t>
                      </a:r>
                    </a:p>
                    <a:p>
                      <a:r>
                        <a:rPr lang="pt-BR" sz="12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Carne suína cozida</a:t>
                      </a:r>
                    </a:p>
                    <a:p>
                      <a:r>
                        <a:rPr lang="pt-BR" sz="1200" dirty="0"/>
                        <a:t>Salada /legumes</a:t>
                      </a:r>
                    </a:p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Carne de panela c/ batata</a:t>
                      </a:r>
                    </a:p>
                    <a:p>
                      <a:r>
                        <a:rPr lang="pt-BR" sz="1200" dirty="0"/>
                        <a:t>Salada/legumes</a:t>
                      </a:r>
                    </a:p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Arroz </a:t>
                      </a:r>
                    </a:p>
                    <a:p>
                      <a:r>
                        <a:rPr lang="pt-BR" sz="1200" dirty="0"/>
                        <a:t>Feijão</a:t>
                      </a:r>
                    </a:p>
                    <a:p>
                      <a:r>
                        <a:rPr lang="pt-BR" sz="1200" dirty="0"/>
                        <a:t>Macarrão ao sugo</a:t>
                      </a:r>
                    </a:p>
                    <a:p>
                      <a:r>
                        <a:rPr lang="pt-BR" sz="1200" dirty="0"/>
                        <a:t>Frango ao molho</a:t>
                      </a:r>
                    </a:p>
                    <a:p>
                      <a:r>
                        <a:rPr lang="pt-BR" sz="1200" dirty="0"/>
                        <a:t>Salada/ Legumes</a:t>
                      </a:r>
                    </a:p>
                    <a:p>
                      <a:r>
                        <a:rPr lang="pt-BR" sz="12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323323"/>
                  </a:ext>
                </a:extLst>
              </a:tr>
            </a:tbl>
          </a:graphicData>
        </a:graphic>
      </p:graphicFrame>
      <p:graphicFrame>
        <p:nvGraphicFramePr>
          <p:cNvPr id="10" name="Espaço Reservado para Conteúdo 6">
            <a:extLst>
              <a:ext uri="{FF2B5EF4-FFF2-40B4-BE49-F238E27FC236}">
                <a16:creationId xmlns:a16="http://schemas.microsoft.com/office/drawing/2014/main" id="{DBF4B2DC-FBB1-A024-723D-8D6C5755BF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309016"/>
              </p:ext>
            </p:extLst>
          </p:nvPr>
        </p:nvGraphicFramePr>
        <p:xfrm>
          <a:off x="562860" y="4124850"/>
          <a:ext cx="11142480" cy="118872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857080">
                  <a:extLst>
                    <a:ext uri="{9D8B030D-6E8A-4147-A177-3AD203B41FA5}">
                      <a16:colId xmlns:a16="http://schemas.microsoft.com/office/drawing/2014/main" val="523376747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911689303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4076843252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4885267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1896567911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709200478"/>
                    </a:ext>
                  </a:extLst>
                </a:gridCol>
              </a:tblGrid>
              <a:tr h="140806">
                <a:tc>
                  <a:txBody>
                    <a:bodyPr/>
                    <a:lstStyle/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400" b="0" dirty="0">
                          <a:solidFill>
                            <a:schemeClr val="tx1"/>
                          </a:solidFill>
                        </a:rPr>
                        <a:t>Vespertino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Ovo mexido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Salada/Legumes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Suco Polpa de frutas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Pão c/ carne moída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Carne suína cozida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Salada /legumes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Leite com Cereal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Arroz 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Macarrão ao sugo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Frango ao molho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  <a:p>
                      <a:r>
                        <a:rPr lang="pt-BR" sz="12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223155"/>
                  </a:ext>
                </a:extLst>
              </a:tr>
            </a:tbl>
          </a:graphicData>
        </a:graphic>
      </p:graphicFrame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017DAB74-E13C-A7CD-B2C7-654F04ED4C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369297"/>
              </p:ext>
            </p:extLst>
          </p:nvPr>
        </p:nvGraphicFramePr>
        <p:xfrm>
          <a:off x="3430572" y="5392002"/>
          <a:ext cx="5198008" cy="518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444151471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971376558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15923604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65303188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     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188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 365kcal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 18,5g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59g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9,5g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194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6139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908</Words>
  <Application>Microsoft Office PowerPoint</Application>
  <PresentationFormat>Widescreen</PresentationFormat>
  <Paragraphs>285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Aptos Display</vt:lpstr>
      <vt:lpstr>Arial</vt:lpstr>
      <vt:lpstr>Calibri</vt:lpstr>
      <vt:lpstr>Calibri Light</vt:lpstr>
      <vt:lpstr>Tema do Office</vt:lpstr>
      <vt:lpstr>Cardápio Escola Caminho do Coração – APAE Março/2025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31</cp:revision>
  <dcterms:created xsi:type="dcterms:W3CDTF">2025-05-19T18:38:09Z</dcterms:created>
  <dcterms:modified xsi:type="dcterms:W3CDTF">2025-05-29T18:20:11Z</dcterms:modified>
</cp:coreProperties>
</file>