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1" r:id="rId2"/>
    <p:sldId id="269" r:id="rId3"/>
    <p:sldId id="266" r:id="rId4"/>
    <p:sldId id="267" r:id="rId5"/>
    <p:sldId id="27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0B15A7-7A86-4326-9667-8353AD88C579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7186A1-7D36-480B-988E-3DA879E6B0D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6278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A08A530-4119-A163-A47E-114C71D481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F629394-258E-28DD-7CED-DD19076865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6C37608-F79E-BA09-F26F-046724F68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110F2DF-09CB-5BC2-2FB1-A61FD1F5E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F76FD0D-EF6C-C786-6C5C-25F48E669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8119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14A14B-5A63-C318-124C-F932AA1FB9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96B8429B-BBD1-EF7F-F361-3183624792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EA27C1-8D99-A557-2B14-12B549BCB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BC488C-4C69-E0A7-D9BE-AB7E2691B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47FCE40-F34F-0E4B-370F-4DB9186AB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549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0687F4F5-2B4E-B7B4-0F1F-F4E85D12D5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44530E4A-8ADF-AFC6-0E1C-C21C92F7F5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1CAEA49-461B-C69D-974B-407E7EC13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E59397C-DBF8-7A71-AF8D-BA3D2C684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C153791-4CA1-C026-8161-790DBFF79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8064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066EA45-4D59-794E-B190-2D74DC4D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A80DB0E-797B-E360-DA80-6FBCEBB739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3405E0C-6B7D-87B1-9C18-2BEBBCAACF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83F6A7D-95CD-2168-ED2B-D8A8859702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16CB5-F671-D314-A0E8-1601E5D34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7080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438683-9828-D0C5-0A13-716EC523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6228A2C-5537-1D05-CE02-54A207F6EC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7086375-2692-5728-BE78-397EA7EC4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29FFBAA-9A24-4711-CD8C-EDF21C3CF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6A219E-57C3-4510-DA12-81E08E819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9820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D48C56-2B0D-EE02-55A0-24D169AB47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D65A4F0-A01B-E8F8-130A-012C324DE6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136EB7B-C996-1638-6C21-36C62ECACA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9CF948F-B6B1-79BF-B693-3B98534A63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5E5A194-F35E-7C56-2C2E-E6B0EB34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DEE1C60-4CA2-1747-BDAE-EDCFBEF97C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4102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C9F958-167C-4548-3020-DD31002FA5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7EC6B47-E7EE-C8B5-9D0E-40E3E85E11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8D3C25D-3577-DC90-F1A4-49735B90F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ADB5F92A-5F96-9F11-F0B7-6EB9328EED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0CBD091C-214E-8FAC-D95E-76676F5D24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466B89F3-B145-7CDB-6536-B01259AA6B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91AEFAB1-5CF6-18F9-0CA9-676D405889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0C68DF63-EB95-A92D-5DAC-631C39882C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8926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94EE30-5B39-BACA-E32E-A3218CC3F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54F9E67-329E-5F59-175B-2CD0757ED1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7022BFE0-F718-4C62-CF63-C4D7B4230C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53D1768-CC08-83DB-887E-176550D48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689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B0E2355-CC50-66A6-4048-D7D69F577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008A0FA2-115A-B210-5D30-334BF7976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AED2104-A1CE-D18D-D504-3713589B2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39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0ECE302-DA4A-D61D-0B35-D407C49305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A038674-D7E7-AB7E-3321-5F9E1A3C8D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7238AB8-7C59-D6E8-F8FD-ABF7E1A4F8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806D084-D7CB-7F5A-AEE3-93D0FE292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10F77A1-9CFC-5DA5-9C65-1C4FA34FF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C0A6DC8-BD68-F1B2-C513-F873E89FE7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97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1EC4DB0-3543-EF9C-F838-0C800D3D2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3DD87C9A-0A11-83C7-10DC-80B64ACB82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1DCED6D-C259-6148-3ACA-3B1E4A0C7F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81BA2C91-1B33-0B85-4BAF-3BE94ED4C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4958E81-6C46-66A2-565E-89077CD19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DFCB65C-B1EF-65AA-057B-1FFDDA69F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80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7A80BA0-8D26-E08D-029F-BA4896CC0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69000A78-E3F0-1960-7D14-5E668FDBD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A601474-3917-EF3D-7B27-3F255C7D44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4C260-225F-464A-AEF6-9342E3AFD6AD}" type="datetimeFigureOut">
              <a:rPr lang="pt-BR" smtClean="0"/>
              <a:t>04/06/2025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C8FF364-21C1-F228-1D91-9D383396506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F5AEC4B-CC08-9E84-02BB-C13C14793B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FF7730-DDA9-4E3B-9A9A-4D171BF989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15543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>
            <a:extLst>
              <a:ext uri="{FF2B5EF4-FFF2-40B4-BE49-F238E27FC236}">
                <a16:creationId xmlns:a16="http://schemas.microsoft.com/office/drawing/2014/main" id="{DA681A52-AE81-85E6-955F-927BF49DCD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962" y="-22007"/>
            <a:ext cx="2592371" cy="1266771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5F2C6673-1CDD-6DFA-E20C-76D4AE7AE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119"/>
            <a:ext cx="10515600" cy="1314578"/>
          </a:xfrm>
        </p:spPr>
        <p:txBody>
          <a:bodyPr>
            <a:normAutofit/>
          </a:bodyPr>
          <a:lstStyle/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7A6F1103-17A4-A73A-C8B7-FF0EC9DC94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3CCCB532-0EBD-726A-60BF-99B1AD62B39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9" name="Retângulo 8">
            <a:extLst>
              <a:ext uri="{FF2B5EF4-FFF2-40B4-BE49-F238E27FC236}">
                <a16:creationId xmlns:a16="http://schemas.microsoft.com/office/drawing/2014/main" id="{9D60468F-62FC-6996-F021-D49163A014DB}"/>
              </a:ext>
            </a:extLst>
          </p:cNvPr>
          <p:cNvSpPr/>
          <p:nvPr/>
        </p:nvSpPr>
        <p:spPr>
          <a:xfrm>
            <a:off x="982139" y="5134544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5406BC52-4F5D-0DBB-451C-54487C40F1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445539"/>
              </p:ext>
            </p:extLst>
          </p:nvPr>
        </p:nvGraphicFramePr>
        <p:xfrm>
          <a:off x="87984" y="6036305"/>
          <a:ext cx="4974212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024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09508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Matutino)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556,13kcal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20,47g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 74,9g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10,4g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13" name="Retângulo 12">
            <a:extLst>
              <a:ext uri="{FF2B5EF4-FFF2-40B4-BE49-F238E27FC236}">
                <a16:creationId xmlns:a16="http://schemas.microsoft.com/office/drawing/2014/main" id="{B058028B-0E13-B2C4-A87E-7C4460C1E78A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11" name="Espaço Reservado para Conteúdo 10">
            <a:extLst>
              <a:ext uri="{FF2B5EF4-FFF2-40B4-BE49-F238E27FC236}">
                <a16:creationId xmlns:a16="http://schemas.microsoft.com/office/drawing/2014/main" id="{6F4F4629-DAA8-50DA-8785-E262B1293A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7819992"/>
              </p:ext>
            </p:extLst>
          </p:nvPr>
        </p:nvGraphicFramePr>
        <p:xfrm>
          <a:off x="630599" y="1129836"/>
          <a:ext cx="11142480" cy="400470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3598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950562">
                  <a:extLst>
                    <a:ext uri="{9D8B030D-6E8A-4147-A177-3AD203B41FA5}">
                      <a16:colId xmlns:a16="http://schemas.microsoft.com/office/drawing/2014/main" val="2678527895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29192">
                <a:tc>
                  <a:txBody>
                    <a:bodyPr/>
                    <a:lstStyle/>
                    <a:p>
                      <a:r>
                        <a:rPr lang="pt-BR" sz="1400" dirty="0"/>
                        <a:t>1º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Segunda-feira (31)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(01)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(02)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(03)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(04)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459967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1217561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Frango com batata</a:t>
                      </a:r>
                    </a:p>
                    <a:p>
                      <a:r>
                        <a:rPr lang="pt-BR" sz="1400"/>
                        <a:t>Salada/ Legumes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Canjiquinha</a:t>
                      </a:r>
                    </a:p>
                    <a:p>
                      <a:r>
                        <a:rPr lang="pt-BR" sz="1400"/>
                        <a:t>Carne suína </a:t>
                      </a:r>
                    </a:p>
                    <a:p>
                      <a:r>
                        <a:rPr lang="pt-BR" sz="1400"/>
                        <a:t>Salada / Legumes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Macarrão c/ carne moída</a:t>
                      </a:r>
                    </a:p>
                    <a:p>
                      <a:r>
                        <a:rPr lang="pt-BR" sz="1400"/>
                        <a:t>Salada/ Legumes</a:t>
                      </a:r>
                    </a:p>
                    <a:p>
                      <a:r>
                        <a:rPr lang="pt-BR" sz="1400"/>
                        <a:t>Fruta 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Peito de frango ao molho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Feijão</a:t>
                      </a:r>
                    </a:p>
                    <a:p>
                      <a:r>
                        <a:rPr lang="pt-BR" sz="1400" dirty="0"/>
                        <a:t>Carne de Panela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  <a:tr h="1785756">
                <a:tc>
                  <a:txBody>
                    <a:bodyPr/>
                    <a:lstStyle/>
                    <a:p>
                      <a:endParaRPr lang="pt-BR" sz="1400" dirty="0"/>
                    </a:p>
                    <a:p>
                      <a:endParaRPr lang="pt-BR" sz="1400" dirty="0"/>
                    </a:p>
                    <a:p>
                      <a:r>
                        <a:rPr lang="pt-BR" sz="14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de panela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com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Polenta cremosa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com manteiga</a:t>
                      </a:r>
                    </a:p>
                    <a:p>
                      <a:r>
                        <a:rPr lang="pt-BR" sz="1400" dirty="0"/>
                        <a:t>Frutas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Feijão</a:t>
                      </a:r>
                    </a:p>
                    <a:p>
                      <a:r>
                        <a:rPr lang="pt-BR" sz="1400" dirty="0"/>
                        <a:t>Frango ao molho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578208"/>
                  </a:ext>
                </a:extLst>
              </a:tr>
            </a:tbl>
          </a:graphicData>
        </a:graphic>
      </p:graphicFrame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0705DC59-2A01-7EB1-395C-CA06607FFB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0993791"/>
              </p:ext>
            </p:extLst>
          </p:nvPr>
        </p:nvGraphicFramePr>
        <p:xfrm>
          <a:off x="5154365" y="6019037"/>
          <a:ext cx="4574096" cy="750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524">
                  <a:extLst>
                    <a:ext uri="{9D8B030D-6E8A-4147-A177-3AD203B41FA5}">
                      <a16:colId xmlns:a16="http://schemas.microsoft.com/office/drawing/2014/main" val="1212449241"/>
                    </a:ext>
                  </a:extLst>
                </a:gridCol>
                <a:gridCol w="1143524">
                  <a:extLst>
                    <a:ext uri="{9D8B030D-6E8A-4147-A177-3AD203B41FA5}">
                      <a16:colId xmlns:a16="http://schemas.microsoft.com/office/drawing/2014/main" val="2237462073"/>
                    </a:ext>
                  </a:extLst>
                </a:gridCol>
                <a:gridCol w="1306661">
                  <a:extLst>
                    <a:ext uri="{9D8B030D-6E8A-4147-A177-3AD203B41FA5}">
                      <a16:colId xmlns:a16="http://schemas.microsoft.com/office/drawing/2014/main" val="1600968671"/>
                    </a:ext>
                  </a:extLst>
                </a:gridCol>
                <a:gridCol w="980387">
                  <a:extLst>
                    <a:ext uri="{9D8B030D-6E8A-4147-A177-3AD203B41FA5}">
                      <a16:colId xmlns:a16="http://schemas.microsoft.com/office/drawing/2014/main" val="1239966694"/>
                    </a:ext>
                  </a:extLst>
                </a:gridCol>
              </a:tblGrid>
              <a:tr h="46926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Vespertino)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14562"/>
                  </a:ext>
                </a:extLst>
              </a:tr>
              <a:tr h="281556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333kcal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Proteína11,6g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Carboidrato53,5g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9,3g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13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72433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0740B80E-0350-096B-5D41-B83F1B83C6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962" y="-22007"/>
            <a:ext cx="2592371" cy="1266771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FCBCFB1C-84AF-0E09-9736-4519B5D2910D}"/>
              </a:ext>
            </a:extLst>
          </p:cNvPr>
          <p:cNvSpPr txBox="1">
            <a:spLocks/>
          </p:cNvSpPr>
          <p:nvPr/>
        </p:nvSpPr>
        <p:spPr>
          <a:xfrm>
            <a:off x="838200" y="240639"/>
            <a:ext cx="10515600" cy="1085058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5A8E8DA-AAD3-A1C7-6DA6-B1D76ABBB30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187D059C-7331-DC55-7CDD-296423C13C5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75DC3995-1015-DBC8-63EB-003AEC8193FC}"/>
              </a:ext>
            </a:extLst>
          </p:cNvPr>
          <p:cNvSpPr/>
          <p:nvPr/>
        </p:nvSpPr>
        <p:spPr>
          <a:xfrm>
            <a:off x="982139" y="5134544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DA66E050-E0FC-8B47-FB20-61BD39897C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9161468"/>
              </p:ext>
            </p:extLst>
          </p:nvPr>
        </p:nvGraphicFramePr>
        <p:xfrm>
          <a:off x="87984" y="6036305"/>
          <a:ext cx="4974212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024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09508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Matutino)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540kcal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19g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 67g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56BF6D58-CABB-7D71-2DAE-3D32E224A2C5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10">
            <a:extLst>
              <a:ext uri="{FF2B5EF4-FFF2-40B4-BE49-F238E27FC236}">
                <a16:creationId xmlns:a16="http://schemas.microsoft.com/office/drawing/2014/main" id="{4DBE8F2B-B82F-AEC0-E753-EA7DB6529F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35699800"/>
              </p:ext>
            </p:extLst>
          </p:nvPr>
        </p:nvGraphicFramePr>
        <p:xfrm>
          <a:off x="630599" y="1129836"/>
          <a:ext cx="11142480" cy="401727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3598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950562">
                  <a:extLst>
                    <a:ext uri="{9D8B030D-6E8A-4147-A177-3AD203B41FA5}">
                      <a16:colId xmlns:a16="http://schemas.microsoft.com/office/drawing/2014/main" val="2678527895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29192">
                <a:tc>
                  <a:txBody>
                    <a:bodyPr/>
                    <a:lstStyle/>
                    <a:p>
                      <a:r>
                        <a:rPr lang="pt-BR" sz="1400" dirty="0"/>
                        <a:t>2º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Segunda-feira (07)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Terça-feira (08)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Quarta-feira (09)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Quinta-feira (10)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Sexta-feira (11)</a:t>
                      </a:r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459967">
                <a:tc>
                  <a:txBody>
                    <a:bodyPr/>
                    <a:lstStyle/>
                    <a:p>
                      <a:r>
                        <a:rPr lang="pt-BR" sz="1400"/>
                        <a:t>Café da manhã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Leite c/ achocolatado</a:t>
                      </a:r>
                    </a:p>
                    <a:p>
                      <a:r>
                        <a:rPr lang="pt-BR" sz="1400"/>
                        <a:t>Pão c/ manteiga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Chá </a:t>
                      </a:r>
                    </a:p>
                    <a:p>
                      <a:r>
                        <a:rPr lang="pt-BR" sz="1400"/>
                        <a:t>Pão c/ requeijão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Leite c/ achocolatado</a:t>
                      </a:r>
                    </a:p>
                    <a:p>
                      <a:r>
                        <a:rPr lang="pt-BR" sz="1400"/>
                        <a:t>Bolacha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Chá </a:t>
                      </a:r>
                    </a:p>
                    <a:p>
                      <a:r>
                        <a:rPr lang="pt-BR" sz="1400"/>
                        <a:t>Pão c/ requeijão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Leite c/ achocolatado</a:t>
                      </a:r>
                    </a:p>
                    <a:p>
                      <a:r>
                        <a:rPr lang="pt-BR" sz="1400"/>
                        <a:t>Pão c/ manteiga</a:t>
                      </a:r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1217561">
                <a:tc>
                  <a:txBody>
                    <a:bodyPr/>
                    <a:lstStyle/>
                    <a:p>
                      <a:r>
                        <a:rPr lang="pt-BR" sz="1400"/>
                        <a:t>Almoço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Ovo mexido</a:t>
                      </a:r>
                    </a:p>
                    <a:p>
                      <a:r>
                        <a:rPr lang="pt-BR" sz="1400"/>
                        <a:t>Salada/ Legumes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Carne bovina c/ mandioca</a:t>
                      </a:r>
                    </a:p>
                    <a:p>
                      <a:r>
                        <a:rPr lang="pt-BR" sz="1400"/>
                        <a:t>Salada/Legumes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Macarrão com carne moída</a:t>
                      </a:r>
                    </a:p>
                    <a:p>
                      <a:r>
                        <a:rPr lang="pt-BR" sz="1400"/>
                        <a:t>Salada /legumes</a:t>
                      </a:r>
                    </a:p>
                    <a:p>
                      <a:r>
                        <a:rPr lang="pt-BR" sz="1400"/>
                        <a:t>Fruta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Canjiquinha </a:t>
                      </a:r>
                    </a:p>
                    <a:p>
                      <a:r>
                        <a:rPr lang="pt-BR" sz="1400"/>
                        <a:t>Frango cozido</a:t>
                      </a:r>
                    </a:p>
                    <a:p>
                      <a:r>
                        <a:rPr lang="pt-BR" sz="1400"/>
                        <a:t>Salada/legumes</a:t>
                      </a:r>
                    </a:p>
                    <a:p>
                      <a:r>
                        <a:rPr lang="pt-BR" sz="1400"/>
                        <a:t>Fruta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 Temperado</a:t>
                      </a:r>
                    </a:p>
                    <a:p>
                      <a:r>
                        <a:rPr lang="pt-BR" sz="1400"/>
                        <a:t> ( carne bovina, cenoura, milho, cheiro verde)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Salada/ Legumes</a:t>
                      </a:r>
                    </a:p>
                    <a:p>
                      <a:r>
                        <a:rPr lang="pt-BR" sz="1400"/>
                        <a:t>Fruta</a:t>
                      </a:r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  <a:tr h="1547180">
                <a:tc>
                  <a:txBody>
                    <a:bodyPr/>
                    <a:lstStyle/>
                    <a:p>
                      <a:endParaRPr lang="pt-BR" sz="1400"/>
                    </a:p>
                    <a:p>
                      <a:endParaRPr lang="pt-BR" sz="1400"/>
                    </a:p>
                    <a:p>
                      <a:r>
                        <a:rPr lang="pt-BR" sz="1400"/>
                        <a:t>Vespertino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Ovo Mexido</a:t>
                      </a:r>
                    </a:p>
                    <a:p>
                      <a:r>
                        <a:rPr lang="pt-BR" sz="1400"/>
                        <a:t>Salada/Legumes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Suco Polpa de frutas</a:t>
                      </a:r>
                    </a:p>
                    <a:p>
                      <a:r>
                        <a:rPr lang="pt-BR" sz="1400"/>
                        <a:t>Pão c/ requeijão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Macarrão com carne moída</a:t>
                      </a:r>
                    </a:p>
                    <a:p>
                      <a:r>
                        <a:rPr lang="pt-BR" sz="1400"/>
                        <a:t>Salada /legumes</a:t>
                      </a:r>
                    </a:p>
                    <a:p>
                      <a:r>
                        <a:rPr lang="pt-BR" sz="1400"/>
                        <a:t>Fruta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Leite c/ polpa de fruta</a:t>
                      </a:r>
                    </a:p>
                    <a:p>
                      <a:r>
                        <a:rPr lang="pt-BR" sz="1400"/>
                        <a:t>Pão com manteiga</a:t>
                      </a:r>
                    </a:p>
                    <a:p>
                      <a:r>
                        <a:rPr lang="pt-BR" sz="1400"/>
                        <a:t>Fruta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Temperado (carne bovina, cenoura, milho, cheiro verde)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578208"/>
                  </a:ext>
                </a:extLst>
              </a:tr>
            </a:tbl>
          </a:graphicData>
        </a:graphic>
      </p:graphicFrame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E4F093F4-BB60-BF28-A53F-849E2A4B0A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1057552"/>
              </p:ext>
            </p:extLst>
          </p:nvPr>
        </p:nvGraphicFramePr>
        <p:xfrm>
          <a:off x="5154365" y="6019037"/>
          <a:ext cx="4574096" cy="750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524">
                  <a:extLst>
                    <a:ext uri="{9D8B030D-6E8A-4147-A177-3AD203B41FA5}">
                      <a16:colId xmlns:a16="http://schemas.microsoft.com/office/drawing/2014/main" val="1212449241"/>
                    </a:ext>
                  </a:extLst>
                </a:gridCol>
                <a:gridCol w="941897">
                  <a:extLst>
                    <a:ext uri="{9D8B030D-6E8A-4147-A177-3AD203B41FA5}">
                      <a16:colId xmlns:a16="http://schemas.microsoft.com/office/drawing/2014/main" val="2237462073"/>
                    </a:ext>
                  </a:extLst>
                </a:gridCol>
                <a:gridCol w="1345151">
                  <a:extLst>
                    <a:ext uri="{9D8B030D-6E8A-4147-A177-3AD203B41FA5}">
                      <a16:colId xmlns:a16="http://schemas.microsoft.com/office/drawing/2014/main" val="1600968671"/>
                    </a:ext>
                  </a:extLst>
                </a:gridCol>
                <a:gridCol w="1143524">
                  <a:extLst>
                    <a:ext uri="{9D8B030D-6E8A-4147-A177-3AD203B41FA5}">
                      <a16:colId xmlns:a16="http://schemas.microsoft.com/office/drawing/2014/main" val="1239966694"/>
                    </a:ext>
                  </a:extLst>
                </a:gridCol>
              </a:tblGrid>
              <a:tr h="46926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Vespertino)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14562"/>
                  </a:ext>
                </a:extLst>
              </a:tr>
              <a:tr h="281556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340kcal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Proteína15g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 43g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8g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13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820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66FF12BC-CBC2-8DAF-93B5-3813D60441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962" y="-22007"/>
            <a:ext cx="2592371" cy="1266771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BDCBCE41-655F-B4CD-02C5-FFD24C01AC4B}"/>
              </a:ext>
            </a:extLst>
          </p:cNvPr>
          <p:cNvSpPr txBox="1">
            <a:spLocks/>
          </p:cNvSpPr>
          <p:nvPr/>
        </p:nvSpPr>
        <p:spPr>
          <a:xfrm>
            <a:off x="838200" y="230187"/>
            <a:ext cx="10515600" cy="109550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C4C92D39-9F61-C60D-5FDC-C70B7CC17A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543B949B-CC3C-AAF6-6111-10EA815D5FC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B6A93E05-A23F-C17A-55F0-291378DB373B}"/>
              </a:ext>
            </a:extLst>
          </p:cNvPr>
          <p:cNvSpPr/>
          <p:nvPr/>
        </p:nvSpPr>
        <p:spPr>
          <a:xfrm>
            <a:off x="982139" y="5134544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8F18A054-6684-2D2B-DD7A-B4B10D82FC5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358073"/>
              </p:ext>
            </p:extLst>
          </p:nvPr>
        </p:nvGraphicFramePr>
        <p:xfrm>
          <a:off x="87984" y="6036305"/>
          <a:ext cx="4974212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024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09508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Matutino)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540kcal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19g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 67g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90A59613-843D-B79D-D3BC-6D9BDA2F0BEB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10">
            <a:extLst>
              <a:ext uri="{FF2B5EF4-FFF2-40B4-BE49-F238E27FC236}">
                <a16:creationId xmlns:a16="http://schemas.microsoft.com/office/drawing/2014/main" id="{F0B6CA13-FCEC-624F-C66D-9D09C763EAD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0184845"/>
              </p:ext>
            </p:extLst>
          </p:nvPr>
        </p:nvGraphicFramePr>
        <p:xfrm>
          <a:off x="630599" y="1129836"/>
          <a:ext cx="11142480" cy="361209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3598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950562">
                  <a:extLst>
                    <a:ext uri="{9D8B030D-6E8A-4147-A177-3AD203B41FA5}">
                      <a16:colId xmlns:a16="http://schemas.microsoft.com/office/drawing/2014/main" val="2678527895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29192">
                <a:tc>
                  <a:txBody>
                    <a:bodyPr/>
                    <a:lstStyle/>
                    <a:p>
                      <a:r>
                        <a:rPr lang="pt-BR" sz="1400" dirty="0"/>
                        <a:t>3º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Segunda-feira (14)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(16)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(18)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459967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1217561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Frango c/ batata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de panela 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RECESSO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b="1" dirty="0"/>
                        <a:t>FERIADO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  <a:tr h="1547180">
                <a:tc>
                  <a:txBody>
                    <a:bodyPr/>
                    <a:lstStyle/>
                    <a:p>
                      <a:endParaRPr lang="pt-BR" sz="1400" dirty="0"/>
                    </a:p>
                    <a:p>
                      <a:endParaRPr lang="pt-BR" sz="1400" dirty="0"/>
                    </a:p>
                    <a:p>
                      <a:r>
                        <a:rPr lang="pt-BR" sz="14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de panela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578208"/>
                  </a:ext>
                </a:extLst>
              </a:tr>
            </a:tbl>
          </a:graphicData>
        </a:graphic>
      </p:graphicFrame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EB835DE6-4127-E778-0A53-1F322E71C1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1696176"/>
              </p:ext>
            </p:extLst>
          </p:nvPr>
        </p:nvGraphicFramePr>
        <p:xfrm>
          <a:off x="5154365" y="6019037"/>
          <a:ext cx="4574096" cy="750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524">
                  <a:extLst>
                    <a:ext uri="{9D8B030D-6E8A-4147-A177-3AD203B41FA5}">
                      <a16:colId xmlns:a16="http://schemas.microsoft.com/office/drawing/2014/main" val="1212449241"/>
                    </a:ext>
                  </a:extLst>
                </a:gridCol>
                <a:gridCol w="941897">
                  <a:extLst>
                    <a:ext uri="{9D8B030D-6E8A-4147-A177-3AD203B41FA5}">
                      <a16:colId xmlns:a16="http://schemas.microsoft.com/office/drawing/2014/main" val="2237462073"/>
                    </a:ext>
                  </a:extLst>
                </a:gridCol>
                <a:gridCol w="1345151">
                  <a:extLst>
                    <a:ext uri="{9D8B030D-6E8A-4147-A177-3AD203B41FA5}">
                      <a16:colId xmlns:a16="http://schemas.microsoft.com/office/drawing/2014/main" val="1600968671"/>
                    </a:ext>
                  </a:extLst>
                </a:gridCol>
                <a:gridCol w="1143524">
                  <a:extLst>
                    <a:ext uri="{9D8B030D-6E8A-4147-A177-3AD203B41FA5}">
                      <a16:colId xmlns:a16="http://schemas.microsoft.com/office/drawing/2014/main" val="1239966694"/>
                    </a:ext>
                  </a:extLst>
                </a:gridCol>
              </a:tblGrid>
              <a:tr h="46926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Vespertino)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14562"/>
                  </a:ext>
                </a:extLst>
              </a:tr>
              <a:tr h="281556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340kcal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Proteína15g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 43g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8g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13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7341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D1AFB37A-609A-20FA-8EBA-F9B34306AE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962" y="-22007"/>
            <a:ext cx="2592371" cy="1266771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11399A09-D85B-906E-8EB2-3DDBD95D6831}"/>
              </a:ext>
            </a:extLst>
          </p:cNvPr>
          <p:cNvSpPr txBox="1">
            <a:spLocks/>
          </p:cNvSpPr>
          <p:nvPr/>
        </p:nvSpPr>
        <p:spPr>
          <a:xfrm>
            <a:off x="838200" y="230187"/>
            <a:ext cx="10515600" cy="1095509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6968217D-A03A-6152-709E-8E8C984F92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560A7D82-67A0-28B0-9BF0-955C487C68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FBF54CE1-D359-9E8D-23CA-C64EF7679E7C}"/>
              </a:ext>
            </a:extLst>
          </p:cNvPr>
          <p:cNvSpPr/>
          <p:nvPr/>
        </p:nvSpPr>
        <p:spPr>
          <a:xfrm>
            <a:off x="982139" y="5134544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2498046A-C5A3-23A1-7855-A78CFF9149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779656"/>
              </p:ext>
            </p:extLst>
          </p:nvPr>
        </p:nvGraphicFramePr>
        <p:xfrm>
          <a:off x="87984" y="6036305"/>
          <a:ext cx="4974212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024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09508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Matutino)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540kcal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19g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 67g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585E4C54-1D31-8122-4500-D7AF68AE22A6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10">
            <a:extLst>
              <a:ext uri="{FF2B5EF4-FFF2-40B4-BE49-F238E27FC236}">
                <a16:creationId xmlns:a16="http://schemas.microsoft.com/office/drawing/2014/main" id="{52C97436-6CFB-232E-91DC-7410FF9D1F0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24096554"/>
              </p:ext>
            </p:extLst>
          </p:nvPr>
        </p:nvGraphicFramePr>
        <p:xfrm>
          <a:off x="630599" y="1129836"/>
          <a:ext cx="11142480" cy="37661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3598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950562">
                  <a:extLst>
                    <a:ext uri="{9D8B030D-6E8A-4147-A177-3AD203B41FA5}">
                      <a16:colId xmlns:a16="http://schemas.microsoft.com/office/drawing/2014/main" val="2678527895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29192">
                <a:tc>
                  <a:txBody>
                    <a:bodyPr/>
                    <a:lstStyle/>
                    <a:p>
                      <a:r>
                        <a:rPr lang="pt-BR" sz="1400" dirty="0"/>
                        <a:t>4º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Segunda-feira (21)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(23)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(24)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(25)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459967">
                <a:tc>
                  <a:txBody>
                    <a:bodyPr/>
                    <a:lstStyle/>
                    <a:p>
                      <a:r>
                        <a:rPr lang="pt-BR" sz="1400" dirty="0"/>
                        <a:t>Café da manhã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Bolacha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Chá </a:t>
                      </a:r>
                    </a:p>
                    <a:p>
                      <a:r>
                        <a:rPr lang="pt-BR" sz="1400" dirty="0"/>
                        <a:t>Pão c/ requeijão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Leite c/ achocolatado</a:t>
                      </a:r>
                    </a:p>
                    <a:p>
                      <a:r>
                        <a:rPr lang="pt-BR" sz="1400" dirty="0"/>
                        <a:t>Pão c/ manteiga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1217561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/>
                    </a:p>
                    <a:p>
                      <a:pPr algn="ctr"/>
                      <a:endParaRPr lang="pt-BR" sz="1400" b="1" dirty="0"/>
                    </a:p>
                    <a:p>
                      <a:pPr algn="ctr"/>
                      <a:r>
                        <a:rPr lang="pt-BR" sz="1400" b="1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Ovo Mexido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Macarrão com carne moída</a:t>
                      </a:r>
                    </a:p>
                    <a:p>
                      <a:r>
                        <a:rPr lang="pt-BR" sz="1400" dirty="0"/>
                        <a:t>Salada 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</a:t>
                      </a:r>
                    </a:p>
                    <a:p>
                      <a:r>
                        <a:rPr lang="pt-BR" sz="1400" dirty="0"/>
                        <a:t>Frango ao molho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  <a:tr h="1547180">
                <a:tc>
                  <a:txBody>
                    <a:bodyPr/>
                    <a:lstStyle/>
                    <a:p>
                      <a:endParaRPr lang="pt-BR" sz="1400" dirty="0"/>
                    </a:p>
                    <a:p>
                      <a:endParaRPr lang="pt-BR" sz="1400" dirty="0"/>
                    </a:p>
                    <a:p>
                      <a:r>
                        <a:rPr lang="pt-BR" sz="1400" dirty="0"/>
                        <a:t>Vespertino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Pão c/ doce de leite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suína cozida</a:t>
                      </a:r>
                    </a:p>
                    <a:p>
                      <a:r>
                        <a:rPr lang="pt-BR" sz="1400" dirty="0"/>
                        <a:t>Salada /legumes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Suco polpa de frutas</a:t>
                      </a:r>
                    </a:p>
                    <a:p>
                      <a:r>
                        <a:rPr lang="pt-BR" sz="1400" dirty="0"/>
                        <a:t>Cachorro quente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 Feijão</a:t>
                      </a:r>
                    </a:p>
                    <a:p>
                      <a:r>
                        <a:rPr lang="pt-BR" sz="1400" dirty="0"/>
                        <a:t>Frango ao molho</a:t>
                      </a:r>
                    </a:p>
                    <a:p>
                      <a:r>
                        <a:rPr lang="pt-BR" sz="1400" dirty="0"/>
                        <a:t>Salada/ Legumes</a:t>
                      </a:r>
                    </a:p>
                    <a:p>
                      <a:r>
                        <a:rPr lang="pt-BR" sz="1400" dirty="0"/>
                        <a:t>Fruta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578208"/>
                  </a:ext>
                </a:extLst>
              </a:tr>
            </a:tbl>
          </a:graphicData>
        </a:graphic>
      </p:graphicFrame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58E073C3-4376-FD4C-75CE-859FD93B3E4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5196843"/>
              </p:ext>
            </p:extLst>
          </p:nvPr>
        </p:nvGraphicFramePr>
        <p:xfrm>
          <a:off x="5154365" y="6019037"/>
          <a:ext cx="4574096" cy="750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524">
                  <a:extLst>
                    <a:ext uri="{9D8B030D-6E8A-4147-A177-3AD203B41FA5}">
                      <a16:colId xmlns:a16="http://schemas.microsoft.com/office/drawing/2014/main" val="1212449241"/>
                    </a:ext>
                  </a:extLst>
                </a:gridCol>
                <a:gridCol w="941897">
                  <a:extLst>
                    <a:ext uri="{9D8B030D-6E8A-4147-A177-3AD203B41FA5}">
                      <a16:colId xmlns:a16="http://schemas.microsoft.com/office/drawing/2014/main" val="2237462073"/>
                    </a:ext>
                  </a:extLst>
                </a:gridCol>
                <a:gridCol w="1345151">
                  <a:extLst>
                    <a:ext uri="{9D8B030D-6E8A-4147-A177-3AD203B41FA5}">
                      <a16:colId xmlns:a16="http://schemas.microsoft.com/office/drawing/2014/main" val="1600968671"/>
                    </a:ext>
                  </a:extLst>
                </a:gridCol>
                <a:gridCol w="1143524">
                  <a:extLst>
                    <a:ext uri="{9D8B030D-6E8A-4147-A177-3AD203B41FA5}">
                      <a16:colId xmlns:a16="http://schemas.microsoft.com/office/drawing/2014/main" val="1239966694"/>
                    </a:ext>
                  </a:extLst>
                </a:gridCol>
              </a:tblGrid>
              <a:tr h="46926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Vespertino)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14562"/>
                  </a:ext>
                </a:extLst>
              </a:tr>
              <a:tr h="281556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340kcal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Proteína15g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 43g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8g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13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52074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>
            <a:extLst>
              <a:ext uri="{FF2B5EF4-FFF2-40B4-BE49-F238E27FC236}">
                <a16:creationId xmlns:a16="http://schemas.microsoft.com/office/drawing/2014/main" id="{6E00E0F8-28FF-74C4-4A73-6E8911B377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41962" y="-22007"/>
            <a:ext cx="2592371" cy="1266771"/>
          </a:xfrm>
          <a:prstGeom prst="rect">
            <a:avLst/>
          </a:prstGeom>
        </p:spPr>
      </p:pic>
      <p:sp>
        <p:nvSpPr>
          <p:cNvPr id="3" name="Título 1">
            <a:extLst>
              <a:ext uri="{FF2B5EF4-FFF2-40B4-BE49-F238E27FC236}">
                <a16:creationId xmlns:a16="http://schemas.microsoft.com/office/drawing/2014/main" id="{027FBA35-A3BE-C772-0E6B-51748B7C0867}"/>
              </a:ext>
            </a:extLst>
          </p:cNvPr>
          <p:cNvSpPr txBox="1">
            <a:spLocks/>
          </p:cNvSpPr>
          <p:nvPr/>
        </p:nvSpPr>
        <p:spPr>
          <a:xfrm>
            <a:off x="838200" y="135895"/>
            <a:ext cx="10515600" cy="1189802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  <a:t>Cardápio Escola Caminho do Coração – APAE</a:t>
            </a:r>
            <a:br>
              <a:rPr lang="pt-BR" sz="2000" dirty="0">
                <a:solidFill>
                  <a:srgbClr val="FF0000"/>
                </a:solidFill>
                <a:latin typeface="Aptos Display" panose="020B0004020202020204" pitchFamily="34" charset="0"/>
              </a:rPr>
            </a:br>
            <a:r>
              <a:rPr lang="pt-BR" sz="2000" i="1" dirty="0">
                <a:solidFill>
                  <a:srgbClr val="FF0000"/>
                </a:solidFill>
                <a:latin typeface="Aptos Display" panose="020B0004020202020204" pitchFamily="34" charset="0"/>
              </a:rPr>
              <a:t>Abril /2025</a:t>
            </a: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FE439181-5D32-615C-78E0-344F2DFE75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84612" y="11118"/>
            <a:ext cx="1237595" cy="1207113"/>
          </a:xfrm>
          <a:prstGeom prst="rect">
            <a:avLst/>
          </a:prstGeom>
        </p:spPr>
      </p:pic>
      <p:pic>
        <p:nvPicPr>
          <p:cNvPr id="5" name="Imagem 4">
            <a:extLst>
              <a:ext uri="{FF2B5EF4-FFF2-40B4-BE49-F238E27FC236}">
                <a16:creationId xmlns:a16="http://schemas.microsoft.com/office/drawing/2014/main" id="{94BB2FF0-9416-9D72-CFD7-41E7C91329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2139" y="230188"/>
            <a:ext cx="1930743" cy="797719"/>
          </a:xfrm>
          <a:prstGeom prst="rect">
            <a:avLst/>
          </a:prstGeom>
        </p:spPr>
      </p:pic>
      <p:sp>
        <p:nvSpPr>
          <p:cNvPr id="6" name="Retângulo 5">
            <a:extLst>
              <a:ext uri="{FF2B5EF4-FFF2-40B4-BE49-F238E27FC236}">
                <a16:creationId xmlns:a16="http://schemas.microsoft.com/office/drawing/2014/main" id="{8952703E-F52B-A936-82B3-15968D01B02F}"/>
              </a:ext>
            </a:extLst>
          </p:cNvPr>
          <p:cNvSpPr/>
          <p:nvPr/>
        </p:nvSpPr>
        <p:spPr>
          <a:xfrm>
            <a:off x="982139" y="5134544"/>
            <a:ext cx="10439400" cy="7635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pt-BR" sz="1100" dirty="0"/>
              <a:t>Cardápio sujeito a alterações pela disponibilidade do alimento, intercorrências na entrega pelo fornecedor e melhor aproveitamento dos alimentos ( grau de maturidade e/ou prazo de validade) trocas e substituições são permitidas por alimentos do mesmo grupo, não alterando significativamente a composição nutricional da refeição.</a:t>
            </a:r>
          </a:p>
        </p:txBody>
      </p:sp>
      <p:graphicFrame>
        <p:nvGraphicFramePr>
          <p:cNvPr id="7" name="Tabela 6">
            <a:extLst>
              <a:ext uri="{FF2B5EF4-FFF2-40B4-BE49-F238E27FC236}">
                <a16:creationId xmlns:a16="http://schemas.microsoft.com/office/drawing/2014/main" id="{309051F2-4124-4A63-8360-FCF205CEFC4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8893462"/>
              </p:ext>
            </p:extLst>
          </p:nvPr>
        </p:nvGraphicFramePr>
        <p:xfrm>
          <a:off x="87984" y="6036305"/>
          <a:ext cx="4974212" cy="685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2024">
                  <a:extLst>
                    <a:ext uri="{9D8B030D-6E8A-4147-A177-3AD203B41FA5}">
                      <a16:colId xmlns:a16="http://schemas.microsoft.com/office/drawing/2014/main" val="1036875345"/>
                    </a:ext>
                  </a:extLst>
                </a:gridCol>
                <a:gridCol w="1095082">
                  <a:extLst>
                    <a:ext uri="{9D8B030D-6E8A-4147-A177-3AD203B41FA5}">
                      <a16:colId xmlns:a16="http://schemas.microsoft.com/office/drawing/2014/main" val="137906423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69824913"/>
                    </a:ext>
                  </a:extLst>
                </a:gridCol>
                <a:gridCol w="1243553">
                  <a:extLst>
                    <a:ext uri="{9D8B030D-6E8A-4147-A177-3AD203B41FA5}">
                      <a16:colId xmlns:a16="http://schemas.microsoft.com/office/drawing/2014/main" val="2971581067"/>
                    </a:ext>
                  </a:extLst>
                </a:gridCol>
              </a:tblGrid>
              <a:tr h="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Matutino)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24653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540kcal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Proteína 19g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 67g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9g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3371121"/>
                  </a:ext>
                </a:extLst>
              </a:tr>
            </a:tbl>
          </a:graphicData>
        </a:graphic>
      </p:graphicFrame>
      <p:sp>
        <p:nvSpPr>
          <p:cNvPr id="8" name="Retângulo 7">
            <a:extLst>
              <a:ext uri="{FF2B5EF4-FFF2-40B4-BE49-F238E27FC236}">
                <a16:creationId xmlns:a16="http://schemas.microsoft.com/office/drawing/2014/main" id="{8C1F4FD2-677A-C8D0-9D4B-6F6BDA2970EF}"/>
              </a:ext>
            </a:extLst>
          </p:cNvPr>
          <p:cNvSpPr/>
          <p:nvPr/>
        </p:nvSpPr>
        <p:spPr>
          <a:xfrm>
            <a:off x="10001839" y="6293893"/>
            <a:ext cx="1932495" cy="43984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pt-BR" sz="1200" dirty="0"/>
              <a:t>Fernanda Rocha Pelissari</a:t>
            </a:r>
          </a:p>
          <a:p>
            <a:pPr algn="ctr"/>
            <a:r>
              <a:rPr lang="pt-BR" sz="1200" dirty="0"/>
              <a:t>Nutricionista CRN8-4573</a:t>
            </a:r>
          </a:p>
        </p:txBody>
      </p:sp>
      <p:graphicFrame>
        <p:nvGraphicFramePr>
          <p:cNvPr id="9" name="Espaço Reservado para Conteúdo 10">
            <a:extLst>
              <a:ext uri="{FF2B5EF4-FFF2-40B4-BE49-F238E27FC236}">
                <a16:creationId xmlns:a16="http://schemas.microsoft.com/office/drawing/2014/main" id="{D8F857BE-BD71-E065-50DA-2332988015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4893773"/>
              </p:ext>
            </p:extLst>
          </p:nvPr>
        </p:nvGraphicFramePr>
        <p:xfrm>
          <a:off x="630599" y="1129836"/>
          <a:ext cx="11142480" cy="376613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63598">
                  <a:extLst>
                    <a:ext uri="{9D8B030D-6E8A-4147-A177-3AD203B41FA5}">
                      <a16:colId xmlns:a16="http://schemas.microsoft.com/office/drawing/2014/main" val="409758742"/>
                    </a:ext>
                  </a:extLst>
                </a:gridCol>
                <a:gridCol w="1950562">
                  <a:extLst>
                    <a:ext uri="{9D8B030D-6E8A-4147-A177-3AD203B41FA5}">
                      <a16:colId xmlns:a16="http://schemas.microsoft.com/office/drawing/2014/main" val="2678527895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758427826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3815471218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714280399"/>
                    </a:ext>
                  </a:extLst>
                </a:gridCol>
                <a:gridCol w="1857080">
                  <a:extLst>
                    <a:ext uri="{9D8B030D-6E8A-4147-A177-3AD203B41FA5}">
                      <a16:colId xmlns:a16="http://schemas.microsoft.com/office/drawing/2014/main" val="2396165943"/>
                    </a:ext>
                  </a:extLst>
                </a:gridCol>
              </a:tblGrid>
              <a:tr h="329192">
                <a:tc>
                  <a:txBody>
                    <a:bodyPr/>
                    <a:lstStyle/>
                    <a:p>
                      <a:r>
                        <a:rPr lang="pt-BR" sz="1400" dirty="0"/>
                        <a:t>5º  Semana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Segunda-feira (28)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Terça-feira (29)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Quarta-feira (30)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Quinta-feira (01/05)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Sexta-feira (02/05)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090890"/>
                  </a:ext>
                </a:extLst>
              </a:tr>
              <a:tr h="459967">
                <a:tc>
                  <a:txBody>
                    <a:bodyPr/>
                    <a:lstStyle/>
                    <a:p>
                      <a:r>
                        <a:rPr lang="pt-BR" sz="1400"/>
                        <a:t>Café da manhã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Leite c/ achocolatado</a:t>
                      </a:r>
                    </a:p>
                    <a:p>
                      <a:r>
                        <a:rPr lang="pt-BR" sz="1400"/>
                        <a:t>Pão c/ manteiga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Chá </a:t>
                      </a:r>
                    </a:p>
                    <a:p>
                      <a:r>
                        <a:rPr lang="pt-BR" sz="1400"/>
                        <a:t>Pão c/ requeijão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Leite c/ achocolatado</a:t>
                      </a:r>
                    </a:p>
                    <a:p>
                      <a:r>
                        <a:rPr lang="pt-BR" sz="1400"/>
                        <a:t>Bolacha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2431518"/>
                  </a:ext>
                </a:extLst>
              </a:tr>
              <a:tr h="1217561">
                <a:tc>
                  <a:txBody>
                    <a:bodyPr/>
                    <a:lstStyle/>
                    <a:p>
                      <a:r>
                        <a:rPr lang="pt-BR" sz="1400" dirty="0"/>
                        <a:t>Almoço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Ovo mexido</a:t>
                      </a:r>
                    </a:p>
                    <a:p>
                      <a:r>
                        <a:rPr lang="pt-BR" sz="1400"/>
                        <a:t>Salada/ Legumes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dirty="0"/>
                        <a:t>Arroz</a:t>
                      </a:r>
                    </a:p>
                    <a:p>
                      <a:r>
                        <a:rPr lang="pt-BR" sz="1400" dirty="0"/>
                        <a:t>Feijão</a:t>
                      </a:r>
                    </a:p>
                    <a:p>
                      <a:r>
                        <a:rPr lang="pt-BR" sz="1400" dirty="0"/>
                        <a:t>Carne bovina c/ mandioca</a:t>
                      </a:r>
                    </a:p>
                    <a:p>
                      <a:r>
                        <a:rPr lang="pt-BR" sz="1400" dirty="0"/>
                        <a:t>Salada/Legumes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Macarrão com carne moída</a:t>
                      </a:r>
                    </a:p>
                    <a:p>
                      <a:r>
                        <a:rPr lang="pt-BR" sz="1400"/>
                        <a:t>Salada /legumes</a:t>
                      </a:r>
                    </a:p>
                    <a:p>
                      <a:r>
                        <a:rPr lang="pt-BR" sz="1400"/>
                        <a:t>Fruta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/>
                    </a:p>
                    <a:p>
                      <a:pPr algn="ctr"/>
                      <a:endParaRPr lang="pt-BR" sz="1400" b="1" dirty="0"/>
                    </a:p>
                    <a:p>
                      <a:pPr algn="ctr"/>
                      <a:r>
                        <a:rPr lang="pt-BR" sz="1400" b="1" dirty="0"/>
                        <a:t>FERIADO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t-BR" sz="1400" b="1" dirty="0"/>
                    </a:p>
                    <a:p>
                      <a:pPr algn="ctr"/>
                      <a:endParaRPr lang="pt-BR" sz="1400" b="1" dirty="0"/>
                    </a:p>
                    <a:p>
                      <a:pPr algn="ctr"/>
                      <a:r>
                        <a:rPr lang="pt-BR" sz="1400" b="1" dirty="0"/>
                        <a:t>RECESSO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2323323"/>
                  </a:ext>
                </a:extLst>
              </a:tr>
              <a:tr h="1547180">
                <a:tc>
                  <a:txBody>
                    <a:bodyPr/>
                    <a:lstStyle/>
                    <a:p>
                      <a:endParaRPr lang="pt-BR" sz="1400"/>
                    </a:p>
                    <a:p>
                      <a:endParaRPr lang="pt-BR" sz="1400"/>
                    </a:p>
                    <a:p>
                      <a:r>
                        <a:rPr lang="pt-BR" sz="1400"/>
                        <a:t>Vespertino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Ovo Mexido</a:t>
                      </a:r>
                    </a:p>
                    <a:p>
                      <a:r>
                        <a:rPr lang="pt-BR" sz="1400"/>
                        <a:t>Salada/Legumes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Suco Polpa de frutas</a:t>
                      </a:r>
                    </a:p>
                    <a:p>
                      <a:r>
                        <a:rPr lang="pt-BR" sz="1400"/>
                        <a:t>Pão c/ requeijão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/>
                        <a:t>Arroz</a:t>
                      </a:r>
                    </a:p>
                    <a:p>
                      <a:r>
                        <a:rPr lang="pt-BR" sz="1400"/>
                        <a:t>Feijão</a:t>
                      </a:r>
                    </a:p>
                    <a:p>
                      <a:r>
                        <a:rPr lang="pt-BR" sz="1400"/>
                        <a:t>Macarrão com carne moída</a:t>
                      </a:r>
                    </a:p>
                    <a:p>
                      <a:r>
                        <a:rPr lang="pt-BR" sz="1400"/>
                        <a:t>Salada /legumes</a:t>
                      </a:r>
                    </a:p>
                    <a:p>
                      <a:r>
                        <a:rPr lang="pt-BR" sz="1400"/>
                        <a:t>Fruta</a:t>
                      </a:r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t-BR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39578208"/>
                  </a:ext>
                </a:extLst>
              </a:tr>
            </a:tbl>
          </a:graphicData>
        </a:graphic>
      </p:graphicFrame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E3157C56-721F-438B-BC4A-C0983AB8C5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2160418"/>
              </p:ext>
            </p:extLst>
          </p:nvPr>
        </p:nvGraphicFramePr>
        <p:xfrm>
          <a:off x="5154365" y="6019037"/>
          <a:ext cx="4574096" cy="7508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524">
                  <a:extLst>
                    <a:ext uri="{9D8B030D-6E8A-4147-A177-3AD203B41FA5}">
                      <a16:colId xmlns:a16="http://schemas.microsoft.com/office/drawing/2014/main" val="1212449241"/>
                    </a:ext>
                  </a:extLst>
                </a:gridCol>
                <a:gridCol w="941897">
                  <a:extLst>
                    <a:ext uri="{9D8B030D-6E8A-4147-A177-3AD203B41FA5}">
                      <a16:colId xmlns:a16="http://schemas.microsoft.com/office/drawing/2014/main" val="2237462073"/>
                    </a:ext>
                  </a:extLst>
                </a:gridCol>
                <a:gridCol w="1345151">
                  <a:extLst>
                    <a:ext uri="{9D8B030D-6E8A-4147-A177-3AD203B41FA5}">
                      <a16:colId xmlns:a16="http://schemas.microsoft.com/office/drawing/2014/main" val="1600968671"/>
                    </a:ext>
                  </a:extLst>
                </a:gridCol>
                <a:gridCol w="1143524">
                  <a:extLst>
                    <a:ext uri="{9D8B030D-6E8A-4147-A177-3AD203B41FA5}">
                      <a16:colId xmlns:a16="http://schemas.microsoft.com/office/drawing/2014/main" val="1239966694"/>
                    </a:ext>
                  </a:extLst>
                </a:gridCol>
              </a:tblGrid>
              <a:tr h="469260">
                <a:tc gridSpan="4">
                  <a:txBody>
                    <a:bodyPr/>
                    <a:lstStyle/>
                    <a:p>
                      <a:pPr algn="ctr"/>
                      <a:r>
                        <a:rPr lang="pt-BR" sz="1100" dirty="0"/>
                        <a:t>Composição Nutricional do Cardápio</a:t>
                      </a:r>
                    </a:p>
                    <a:p>
                      <a:pPr algn="ctr"/>
                      <a:r>
                        <a:rPr lang="pt-BR" sz="1100" dirty="0"/>
                        <a:t>( Média Nutricional Vespertino)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814562"/>
                  </a:ext>
                </a:extLst>
              </a:tr>
              <a:tr h="281556"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Energia 340kcal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Proteína15g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Carboidrato 43g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100" dirty="0"/>
                        <a:t>Lipídio 8g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306133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63648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1122</Words>
  <Application>Microsoft Office PowerPoint</Application>
  <PresentationFormat>Widescreen</PresentationFormat>
  <Paragraphs>349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Aptos Display</vt:lpstr>
      <vt:lpstr>Arial</vt:lpstr>
      <vt:lpstr>Calibri</vt:lpstr>
      <vt:lpstr>Calibri Light</vt:lpstr>
      <vt:lpstr>Tema do Office</vt:lpstr>
      <vt:lpstr>Cardápio Escola Caminho do Coração – APAE Abril /2025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SECRETARIA EDUCAÇÃO</dc:creator>
  <cp:lastModifiedBy>SECRETARIA EDUCAÇÃO</cp:lastModifiedBy>
  <cp:revision>32</cp:revision>
  <dcterms:created xsi:type="dcterms:W3CDTF">2025-05-19T18:38:09Z</dcterms:created>
  <dcterms:modified xsi:type="dcterms:W3CDTF">2025-06-04T13:44:39Z</dcterms:modified>
</cp:coreProperties>
</file>